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7"/>
  </p:notesMasterIdLst>
  <p:sldIdLst>
    <p:sldId id="298" r:id="rId2"/>
    <p:sldId id="257" r:id="rId3"/>
    <p:sldId id="314" r:id="rId4"/>
    <p:sldId id="315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6" r:id="rId19"/>
    <p:sldId id="332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445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60" r:id="rId41"/>
    <p:sldId id="361" r:id="rId42"/>
    <p:sldId id="362" r:id="rId43"/>
    <p:sldId id="363" r:id="rId44"/>
    <p:sldId id="356" r:id="rId45"/>
    <p:sldId id="357" r:id="rId46"/>
    <p:sldId id="358" r:id="rId47"/>
    <p:sldId id="359" r:id="rId48"/>
    <p:sldId id="364" r:id="rId49"/>
    <p:sldId id="365" r:id="rId50"/>
    <p:sldId id="366" r:id="rId51"/>
    <p:sldId id="367" r:id="rId52"/>
    <p:sldId id="446" r:id="rId53"/>
    <p:sldId id="368" r:id="rId54"/>
    <p:sldId id="369" r:id="rId55"/>
    <p:sldId id="370" r:id="rId56"/>
    <p:sldId id="371" r:id="rId57"/>
    <p:sldId id="441" r:id="rId58"/>
    <p:sldId id="442" r:id="rId59"/>
    <p:sldId id="443" r:id="rId60"/>
    <p:sldId id="444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447" r:id="rId78"/>
    <p:sldId id="423" r:id="rId79"/>
    <p:sldId id="424" r:id="rId80"/>
    <p:sldId id="425" r:id="rId81"/>
    <p:sldId id="426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  <p:sldId id="397" r:id="rId92"/>
    <p:sldId id="398" r:id="rId93"/>
    <p:sldId id="399" r:id="rId94"/>
    <p:sldId id="400" r:id="rId95"/>
    <p:sldId id="401" r:id="rId96"/>
    <p:sldId id="402" r:id="rId97"/>
    <p:sldId id="403" r:id="rId98"/>
    <p:sldId id="404" r:id="rId99"/>
    <p:sldId id="405" r:id="rId100"/>
    <p:sldId id="406" r:id="rId101"/>
    <p:sldId id="407" r:id="rId102"/>
    <p:sldId id="408" r:id="rId103"/>
    <p:sldId id="448" r:id="rId104"/>
    <p:sldId id="409" r:id="rId105"/>
    <p:sldId id="410" r:id="rId106"/>
    <p:sldId id="411" r:id="rId107"/>
    <p:sldId id="412" r:id="rId108"/>
    <p:sldId id="413" r:id="rId109"/>
    <p:sldId id="414" r:id="rId110"/>
    <p:sldId id="415" r:id="rId111"/>
    <p:sldId id="416" r:id="rId112"/>
    <p:sldId id="417" r:id="rId113"/>
    <p:sldId id="418" r:id="rId114"/>
    <p:sldId id="419" r:id="rId115"/>
    <p:sldId id="420" r:id="rId116"/>
    <p:sldId id="421" r:id="rId117"/>
    <p:sldId id="422" r:id="rId118"/>
    <p:sldId id="427" r:id="rId119"/>
    <p:sldId id="428" r:id="rId120"/>
    <p:sldId id="429" r:id="rId121"/>
    <p:sldId id="430" r:id="rId122"/>
    <p:sldId id="431" r:id="rId123"/>
    <p:sldId id="432" r:id="rId124"/>
    <p:sldId id="433" r:id="rId125"/>
    <p:sldId id="434" r:id="rId126"/>
    <p:sldId id="435" r:id="rId127"/>
    <p:sldId id="436" r:id="rId128"/>
    <p:sldId id="437" r:id="rId129"/>
    <p:sldId id="438" r:id="rId130"/>
    <p:sldId id="439" r:id="rId131"/>
    <p:sldId id="440" r:id="rId132"/>
    <p:sldId id="297" r:id="rId133"/>
    <p:sldId id="304" r:id="rId134"/>
    <p:sldId id="290" r:id="rId135"/>
    <p:sldId id="289" r:id="rId1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C0C0C0"/>
    <a:srgbClr val="CD7F32"/>
    <a:srgbClr val="7F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84A7-B79A-43D9-A1A5-B5C55D727E6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3D9C-8402-4D01-A0DF-37B5656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42DCE-B136-A206-0D8A-56AC14418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1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5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B8786C-3E3B-4036-9ED1-4A796E18DD25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4E209BD-7D9E-47C7-9F43-AB51EF1F4F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83EA1-5F2D-F355-41FA-012FB22BB31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5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8.jpeg"/><Relationship Id="rId2" Type="http://schemas.openxmlformats.org/officeDocument/2006/relationships/image" Target="../media/image1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g"/><Relationship Id="rId14" Type="http://schemas.openxmlformats.org/officeDocument/2006/relationships/image" Target="../media/image26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ull with horns and an ax&#10;&#10;Description automatically generated">
            <a:extLst>
              <a:ext uri="{FF2B5EF4-FFF2-40B4-BE49-F238E27FC236}">
                <a16:creationId xmlns:a16="http://schemas.microsoft.com/office/drawing/2014/main" id="{DC6338BA-70BE-3A56-2591-D141C511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/>
          <a:stretch/>
        </p:blipFill>
        <p:spPr>
          <a:xfrm>
            <a:off x="990600" y="36663"/>
            <a:ext cx="7162800" cy="67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7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 money on yeast (9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Joshua Hayes– Denton County Homebrewers Guild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Ando </a:t>
            </a:r>
            <a:r>
              <a:rPr lang="en-US" sz="2800" b="1" dirty="0" err="1">
                <a:latin typeface="Bierstadt" panose="020F0502020204030204" pitchFamily="34" charset="0"/>
              </a:rPr>
              <a:t>Verpia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Fat man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Barleywine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Actually Strong Beers (America, Fuck Yeah!) (27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Travis Cherry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Showdown In El Dorado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Double IPA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715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Jarrett Long &amp; John Bates– Horsemen of the </a:t>
            </a:r>
            <a:r>
              <a:rPr lang="en-US" sz="1800" b="1" dirty="0" err="1">
                <a:latin typeface="Bierstadt" panose="020F0502020204030204" pitchFamily="34" charset="0"/>
              </a:rPr>
              <a:t>Hopocalypse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Empire 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Stout</a:t>
            </a:r>
          </a:p>
        </p:txBody>
      </p:sp>
    </p:spTree>
    <p:extLst>
      <p:ext uri="{BB962C8B-B14F-4D97-AF65-F5344CB8AC3E}">
        <p14:creationId xmlns:p14="http://schemas.microsoft.com/office/powerpoint/2010/main" val="40282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5" y="2611159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Travis Cherry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Showdown In El Dorado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Double IPA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Fat man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Barleywine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Actually Strong Beers (America, Fuck Yeah!) (27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Bates-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Trinity River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Specialty Wood-Aged Beer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715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Jarrett Long &amp; John Bates– Horsemen of the </a:t>
            </a:r>
            <a:r>
              <a:rPr lang="en-US" sz="1800" b="1" dirty="0" err="1">
                <a:latin typeface="Bierstadt" panose="020F0502020204030204" pitchFamily="34" charset="0"/>
              </a:rPr>
              <a:t>Hopocalypse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Empire 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Stout</a:t>
            </a:r>
          </a:p>
        </p:txBody>
      </p:sp>
    </p:spTree>
    <p:extLst>
      <p:ext uri="{BB962C8B-B14F-4D97-AF65-F5344CB8AC3E}">
        <p14:creationId xmlns:p14="http://schemas.microsoft.com/office/powerpoint/2010/main" val="37625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5" y="2611159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Travis Cherry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Showdown In El Dorado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Double IPA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Fat man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Barleywine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Actually Strong Beers (America, Fuck Yeah!) (27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715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Jarrett Long &amp; John Bates– Horsemen of the </a:t>
            </a:r>
            <a:r>
              <a:rPr lang="en-US" sz="1800" b="1" dirty="0" err="1">
                <a:latin typeface="Bierstadt" panose="020F0502020204030204" pitchFamily="34" charset="0"/>
              </a:rPr>
              <a:t>Hopocalypse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Empire 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Stout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2099924" y="1018584"/>
            <a:ext cx="6815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Bates-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Trinity River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Specialty Wood-Aged Beer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251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3200400"/>
            <a:ext cx="5548936" cy="6771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Bierstadt" panose="020F0502020204030204" pitchFamily="34" charset="0"/>
              </a:rPr>
              <a:t>Raffle Time!</a:t>
            </a:r>
          </a:p>
        </p:txBody>
      </p:sp>
    </p:spTree>
    <p:extLst>
      <p:ext uri="{BB962C8B-B14F-4D97-AF65-F5344CB8AC3E}">
        <p14:creationId xmlns:p14="http://schemas.microsoft.com/office/powerpoint/2010/main" val="11093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 Peanut Butter a Spice?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Stearman's</a:t>
            </a:r>
            <a:r>
              <a:rPr lang="en-US" sz="2800" b="1" dirty="0">
                <a:latin typeface="Bierstadt" panose="020B0004020202020204" pitchFamily="34" charset="0"/>
              </a:rPr>
              <a:t> Experimental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Beer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 Peanut Butter a Spice?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Golden Woody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Wood-aged Beer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Stearman's</a:t>
            </a:r>
            <a:r>
              <a:rPr lang="en-US" sz="2800" b="1" dirty="0">
                <a:latin typeface="Bierstadt" panose="020B0004020202020204" pitchFamily="34" charset="0"/>
              </a:rPr>
              <a:t> Experimental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Beer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048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Golden Woody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Wood-aged Beer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 Peanut Butter a Spice?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Stearman's</a:t>
            </a:r>
            <a:r>
              <a:rPr lang="en-US" sz="2800" b="1" dirty="0">
                <a:latin typeface="Bierstadt" panose="020B0004020202020204" pitchFamily="34" charset="0"/>
              </a:rPr>
              <a:t> Experimental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Pete Train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Seven Seas Of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Alternative Grain Beer</a:t>
            </a:r>
          </a:p>
        </p:txBody>
      </p:sp>
    </p:spTree>
    <p:extLst>
      <p:ext uri="{BB962C8B-B14F-4D97-AF65-F5344CB8AC3E}">
        <p14:creationId xmlns:p14="http://schemas.microsoft.com/office/powerpoint/2010/main" val="29895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060918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Golden Woody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Wood-aged Beer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Is Peanut Butter a Spice?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Pete Train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Seven Seas Of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Alternative Grain Beer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Stearman's</a:t>
            </a:r>
            <a:r>
              <a:rPr lang="en-US" sz="2800" b="1" dirty="0">
                <a:latin typeface="Bierstadt" panose="020B0004020202020204" pitchFamily="34" charset="0"/>
              </a:rPr>
              <a:t> Experimental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Put on the </a:t>
            </a:r>
            <a:r>
              <a:rPr lang="en-US" dirty="0" err="1"/>
              <a:t>Schmutzli</a:t>
            </a:r>
            <a:r>
              <a:rPr lang="en-US" dirty="0"/>
              <a:t> Outfit and Tell Me You Love Me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Pete Train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 Finer Shiner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International Dark Lager</a:t>
            </a:r>
          </a:p>
        </p:txBody>
      </p:sp>
    </p:spTree>
    <p:extLst>
      <p:ext uri="{BB962C8B-B14F-4D97-AF65-F5344CB8AC3E}">
        <p14:creationId xmlns:p14="http://schemas.microsoft.com/office/powerpoint/2010/main" val="11286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Put on the </a:t>
            </a:r>
            <a:r>
              <a:rPr lang="en-US" dirty="0" err="1"/>
              <a:t>Schmutzli</a:t>
            </a:r>
            <a:r>
              <a:rPr lang="en-US" dirty="0"/>
              <a:t> Outfit and Tell Me You Love Me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Anthony Silveira– Denton County Homebrewers Guild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Lone Star Eclipse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Schwarzbier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Pete Train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A Finer Shiner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International Dark Lager</a:t>
            </a:r>
          </a:p>
        </p:txBody>
      </p:sp>
    </p:spTree>
    <p:extLst>
      <p:ext uri="{BB962C8B-B14F-4D97-AF65-F5344CB8AC3E}">
        <p14:creationId xmlns:p14="http://schemas.microsoft.com/office/powerpoint/2010/main" val="24719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 money on yeast (9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 - </a:t>
            </a:r>
            <a:r>
              <a:rPr lang="en-US" sz="2800" b="1" dirty="0">
                <a:latin typeface="Bierstadt" panose="020B0004020202020204" pitchFamily="34" charset="0"/>
              </a:rPr>
              <a:t>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r>
              <a:rPr lang="en-US" sz="2800" b="1" dirty="0">
                <a:latin typeface="Bierstadt" panose="020B00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Scruffy </a:t>
            </a:r>
            <a:r>
              <a:rPr lang="en-US" sz="2800" b="1" dirty="0" err="1">
                <a:latin typeface="Bierstadt" panose="020F0502020204030204" pitchFamily="34" charset="0"/>
              </a:rPr>
              <a:t>Lookin</a:t>
            </a:r>
            <a:r>
              <a:rPr lang="en-US" sz="2800" b="1" dirty="0">
                <a:latin typeface="Bierstadt" panose="020F0502020204030204" pitchFamily="34" charset="0"/>
              </a:rPr>
              <a:t> Nerf Herder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Joshua Hayes– Denton County Homebrewers Guild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Ando </a:t>
            </a:r>
            <a:r>
              <a:rPr lang="en-US" sz="2800" b="1" dirty="0" err="1">
                <a:latin typeface="Bierstadt" panose="020F0502020204030204" pitchFamily="34" charset="0"/>
              </a:rPr>
              <a:t>Verpia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Anthony Silveira– Denton County Homebrewers Guild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Lone Star Eclipse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Schwarzbier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Put on the </a:t>
            </a:r>
            <a:r>
              <a:rPr lang="en-US" dirty="0" err="1"/>
              <a:t>Schmutzli</a:t>
            </a:r>
            <a:r>
              <a:rPr lang="en-US" dirty="0"/>
              <a:t> Outfit and Tell Me You Love Me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2724150"/>
            <a:ext cx="60198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Berry Forrest &amp; Silvia </a:t>
            </a:r>
            <a:r>
              <a:rPr lang="en-US" sz="2800" b="1" dirty="0" err="1">
                <a:latin typeface="Bierstadt" panose="020B0004020202020204" pitchFamily="34" charset="0"/>
              </a:rPr>
              <a:t>Eyster</a:t>
            </a:r>
            <a:r>
              <a:rPr lang="en-US" sz="2800" b="1" dirty="0">
                <a:latin typeface="Bierstadt" panose="020B0004020202020204" pitchFamily="34" charset="0"/>
              </a:rPr>
              <a:t>– Horsemen of the </a:t>
            </a:r>
            <a:r>
              <a:rPr lang="en-US" sz="2800" b="1" dirty="0" err="1">
                <a:latin typeface="Bierstadt" panose="020B0004020202020204" pitchFamily="34" charset="0"/>
              </a:rPr>
              <a:t>Hopocalypse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Darth Mal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Munich Dunkel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Pete Train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A Finer Shiner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International Dark Lager</a:t>
            </a:r>
          </a:p>
        </p:txBody>
      </p:sp>
    </p:spTree>
    <p:extLst>
      <p:ext uri="{BB962C8B-B14F-4D97-AF65-F5344CB8AC3E}">
        <p14:creationId xmlns:p14="http://schemas.microsoft.com/office/powerpoint/2010/main" val="35894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4" y="2611159"/>
            <a:ext cx="6411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Berry Forrest &amp; Silvia </a:t>
            </a:r>
            <a:r>
              <a:rPr lang="en-US" sz="2800" b="1" dirty="0" err="1">
                <a:latin typeface="Bierstadt" panose="020B0004020202020204" pitchFamily="34" charset="0"/>
              </a:rPr>
              <a:t>Eyster</a:t>
            </a:r>
            <a:r>
              <a:rPr lang="en-US" sz="2800" b="1" dirty="0">
                <a:latin typeface="Bierstadt" panose="020B0004020202020204" pitchFamily="34" charset="0"/>
              </a:rPr>
              <a:t>– Horsemen of the </a:t>
            </a:r>
            <a:r>
              <a:rPr lang="en-US" sz="2800" b="1" dirty="0" err="1">
                <a:latin typeface="Bierstadt" panose="020B0004020202020204" pitchFamily="34" charset="0"/>
              </a:rPr>
              <a:t>Hopocalypse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Darth Mal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Munich Dunkel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Anthony Silveira– Denton County Homebrewers Guild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Lone Star Eclipse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Schwarzbier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Put on the </a:t>
            </a:r>
            <a:r>
              <a:rPr lang="en-US" dirty="0" err="1"/>
              <a:t>Schmutzli</a:t>
            </a:r>
            <a:r>
              <a:rPr lang="en-US" dirty="0"/>
              <a:t> Outfit and Tell Me You Love Me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Josh Word-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Star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Dark Lager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Pete Train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A Finer Shiner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International Dark Lager</a:t>
            </a:r>
          </a:p>
        </p:txBody>
      </p:sp>
    </p:spTree>
    <p:extLst>
      <p:ext uri="{BB962C8B-B14F-4D97-AF65-F5344CB8AC3E}">
        <p14:creationId xmlns:p14="http://schemas.microsoft.com/office/powerpoint/2010/main" val="6427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4" y="2611159"/>
            <a:ext cx="649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Berry Forrest &amp; Silvia </a:t>
            </a:r>
            <a:r>
              <a:rPr lang="en-US" sz="2800" b="1" dirty="0" err="1">
                <a:latin typeface="Bierstadt" panose="020B0004020202020204" pitchFamily="34" charset="0"/>
              </a:rPr>
              <a:t>Eyster</a:t>
            </a:r>
            <a:r>
              <a:rPr lang="en-US" sz="2800" b="1" dirty="0">
                <a:latin typeface="Bierstadt" panose="020B0004020202020204" pitchFamily="34" charset="0"/>
              </a:rPr>
              <a:t>– Horsemen of the </a:t>
            </a:r>
            <a:r>
              <a:rPr lang="en-US" sz="2800" b="1" dirty="0" err="1">
                <a:latin typeface="Bierstadt" panose="020B0004020202020204" pitchFamily="34" charset="0"/>
              </a:rPr>
              <a:t>Hopocalypse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Darth Mal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Munich Dunkel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Anthony Silveira– Denton County Homebrewers Guild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Lone Star Eclipse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Schwarzbier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Put on the </a:t>
            </a:r>
            <a:r>
              <a:rPr lang="en-US" dirty="0" err="1"/>
              <a:t>Schmutzli</a:t>
            </a:r>
            <a:r>
              <a:rPr lang="en-US" dirty="0"/>
              <a:t> Outfit and Tell Me You Love Me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Pete Train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A Finer Shiner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International Dark Lager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2099924" y="1018584"/>
            <a:ext cx="681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Josh Word-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Star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Dark Lager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49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Bitter (lol) European Beers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Beer Guts And Space Nuts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IPA</a:t>
            </a:r>
          </a:p>
        </p:txBody>
      </p:sp>
    </p:spTree>
    <p:extLst>
      <p:ext uri="{BB962C8B-B14F-4D97-AF65-F5344CB8AC3E}">
        <p14:creationId xmlns:p14="http://schemas.microsoft.com/office/powerpoint/2010/main" val="39911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Bitter (lol) European Beers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Bigger Bitter!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Bitter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Travis Cherry– Bay Area </a:t>
            </a:r>
            <a:r>
              <a:rPr lang="en-US" sz="1800" b="1" dirty="0" err="1">
                <a:latin typeface="Bierstadt" panose="020F0502020204030204" pitchFamily="34" charset="0"/>
              </a:rPr>
              <a:t>Mashtronauts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Beer Guts And Space Nuts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English IPA</a:t>
            </a:r>
          </a:p>
        </p:txBody>
      </p:sp>
    </p:spTree>
    <p:extLst>
      <p:ext uri="{BB962C8B-B14F-4D97-AF65-F5344CB8AC3E}">
        <p14:creationId xmlns:p14="http://schemas.microsoft.com/office/powerpoint/2010/main" val="639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Bigger Bitter!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Bitter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Bitter (lol) European Beers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2724150"/>
            <a:ext cx="60198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David Towles– High Plains Drafters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Alt Strong Bitter #2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Strong Bitter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Travis Cherry– Bay Area </a:t>
            </a:r>
            <a:r>
              <a:rPr lang="en-US" sz="1800" b="1" dirty="0" err="1">
                <a:latin typeface="Bierstadt" panose="020F0502020204030204" pitchFamily="34" charset="0"/>
              </a:rPr>
              <a:t>Mashtronauts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Beer Guts And Space Nuts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English IPA</a:t>
            </a:r>
          </a:p>
        </p:txBody>
      </p:sp>
    </p:spTree>
    <p:extLst>
      <p:ext uri="{BB962C8B-B14F-4D97-AF65-F5344CB8AC3E}">
        <p14:creationId xmlns:p14="http://schemas.microsoft.com/office/powerpoint/2010/main" val="16608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4" y="2611159"/>
            <a:ext cx="6411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David Towles– High Plains Drafters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Alt Strong Bitter #2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Strong Bitter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Bigger Bitter!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Bitter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Bitter (lol) European Beers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Lil Bitter!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Ordinary Bitter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Travis Cherry– Bay Area </a:t>
            </a:r>
            <a:r>
              <a:rPr lang="en-US" sz="1800" b="1" dirty="0" err="1">
                <a:latin typeface="Bierstadt" panose="020F0502020204030204" pitchFamily="34" charset="0"/>
              </a:rPr>
              <a:t>Mashtronauts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Beer Guts And Space Nuts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English IPA</a:t>
            </a:r>
          </a:p>
        </p:txBody>
      </p:sp>
    </p:spTree>
    <p:extLst>
      <p:ext uri="{BB962C8B-B14F-4D97-AF65-F5344CB8AC3E}">
        <p14:creationId xmlns:p14="http://schemas.microsoft.com/office/powerpoint/2010/main" val="10568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4" y="2611159"/>
            <a:ext cx="649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David Towles– High Plains Drafters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Alt Strong Bitter #2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Strong Bitter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Bigger Bitter!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Bitter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Bitter (lol) European Beers (19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Travis Cherry– Bay Area </a:t>
            </a:r>
            <a:r>
              <a:rPr lang="en-US" sz="1800" b="1" dirty="0" err="1">
                <a:latin typeface="Bierstadt" panose="020F0502020204030204" pitchFamily="34" charset="0"/>
              </a:rPr>
              <a:t>Mashtronauts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Beer Guts And Space Nuts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English IPA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2099924" y="1018584"/>
            <a:ext cx="6815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Its A Lil Bitter!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Ordinary Bitter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19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Biere</a:t>
            </a:r>
            <a:r>
              <a:rPr lang="en-US" dirty="0"/>
              <a:t> de Garde in This Category?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Eric Heinz &amp; Kyle Autry–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Dunkels</a:t>
            </a:r>
            <a:r>
              <a:rPr lang="en-US" sz="2800" b="1" dirty="0">
                <a:latin typeface="Bierstadt" panose="020F0502020204030204" pitchFamily="34" charset="0"/>
              </a:rPr>
              <a:t> Bock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Dunkels</a:t>
            </a:r>
            <a:r>
              <a:rPr lang="en-US" sz="2800" b="1" dirty="0">
                <a:latin typeface="Bierstadt" panose="020F0502020204030204" pitchFamily="34" charset="0"/>
              </a:rPr>
              <a:t> Bock</a:t>
            </a:r>
          </a:p>
        </p:txBody>
      </p:sp>
    </p:spTree>
    <p:extLst>
      <p:ext uri="{BB962C8B-B14F-4D97-AF65-F5344CB8AC3E}">
        <p14:creationId xmlns:p14="http://schemas.microsoft.com/office/powerpoint/2010/main" val="11245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Biere</a:t>
            </a:r>
            <a:r>
              <a:rPr lang="en-US" dirty="0"/>
              <a:t> de Garde in This Category?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Hope Jaromir Jagr Sees This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Amber Lager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Eric Heinz &amp; Kyle Autry– NINJA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</p:txBody>
      </p:sp>
    </p:spTree>
    <p:extLst>
      <p:ext uri="{BB962C8B-B14F-4D97-AF65-F5344CB8AC3E}">
        <p14:creationId xmlns:p14="http://schemas.microsoft.com/office/powerpoint/2010/main" val="40951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 - </a:t>
            </a:r>
            <a:r>
              <a:rPr lang="en-US" sz="2800" b="1" dirty="0">
                <a:latin typeface="Bierstadt" panose="020B0004020202020204" pitchFamily="34" charset="0"/>
              </a:rPr>
              <a:t>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r>
              <a:rPr lang="en-US" sz="2800" b="1" dirty="0">
                <a:latin typeface="Bierstadt" panose="020B00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Scruffy </a:t>
            </a:r>
            <a:r>
              <a:rPr lang="en-US" sz="2800" b="1" dirty="0" err="1">
                <a:latin typeface="Bierstadt" panose="020F0502020204030204" pitchFamily="34" charset="0"/>
              </a:rPr>
              <a:t>Lookin</a:t>
            </a:r>
            <a:r>
              <a:rPr lang="en-US" sz="2800" b="1" dirty="0">
                <a:latin typeface="Bierstadt" panose="020F0502020204030204" pitchFamily="34" charset="0"/>
              </a:rPr>
              <a:t> Nerf Herder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 money on yeast (9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Chris Daily -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Stupid Sexy Flanders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Flanders Red 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Joshua Hayes– Denton County Homebrewers Guild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Ando </a:t>
            </a:r>
            <a:r>
              <a:rPr lang="en-US" sz="2800" b="1" dirty="0" err="1">
                <a:latin typeface="Bierstadt" panose="020F0502020204030204" pitchFamily="34" charset="0"/>
              </a:rPr>
              <a:t>Verpia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Hope Jaromir Jagr Sees This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Amber Lager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Biere</a:t>
            </a:r>
            <a:r>
              <a:rPr lang="en-US" dirty="0"/>
              <a:t> de Garde in This Category?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2724150"/>
            <a:ext cx="60198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Chris Daily– 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Family Tradition #Randy's Brew</a:t>
            </a: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Dunkels</a:t>
            </a:r>
            <a:r>
              <a:rPr lang="en-US" sz="2800" b="1" dirty="0">
                <a:latin typeface="Bierstadt" panose="020B0004020202020204" pitchFamily="34" charset="0"/>
              </a:rPr>
              <a:t> Bock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Eric Heinz &amp; Kyle Autry– NINJA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</p:txBody>
      </p:sp>
    </p:spTree>
    <p:extLst>
      <p:ext uri="{BB962C8B-B14F-4D97-AF65-F5344CB8AC3E}">
        <p14:creationId xmlns:p14="http://schemas.microsoft.com/office/powerpoint/2010/main" val="27659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057400" y="2611159"/>
            <a:ext cx="6411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Chris Daily– 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Family Tradition #Randy's Brew</a:t>
            </a: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Dunkels</a:t>
            </a:r>
            <a:r>
              <a:rPr lang="en-US" sz="2800" b="1" dirty="0">
                <a:latin typeface="Bierstadt" panose="020B0004020202020204" pitchFamily="34" charset="0"/>
              </a:rPr>
              <a:t> Bock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Hope Jaromir Jagr Sees This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Amber Lager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Biere</a:t>
            </a:r>
            <a:r>
              <a:rPr lang="en-US" dirty="0"/>
              <a:t> de Garde in This Category?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Malt-</a:t>
            </a:r>
            <a:r>
              <a:rPr lang="en-US" sz="2800" b="1" dirty="0" err="1">
                <a:latin typeface="Bierstadt" panose="020F0502020204030204" pitchFamily="34" charset="0"/>
              </a:rPr>
              <a:t>Llennium</a:t>
            </a:r>
            <a:r>
              <a:rPr lang="en-US" sz="2800" b="1" dirty="0">
                <a:latin typeface="Bierstadt" panose="020F0502020204030204" pitchFamily="34" charset="0"/>
              </a:rPr>
              <a:t> Falcon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Bière</a:t>
            </a:r>
            <a:r>
              <a:rPr lang="en-US" sz="2800" b="1" dirty="0">
                <a:latin typeface="Bierstadt" panose="020F0502020204030204" pitchFamily="34" charset="0"/>
              </a:rPr>
              <a:t> de Garde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Eric Heinz &amp; Kyle Autry– NINJA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</p:txBody>
      </p:sp>
    </p:spTree>
    <p:extLst>
      <p:ext uri="{BB962C8B-B14F-4D97-AF65-F5344CB8AC3E}">
        <p14:creationId xmlns:p14="http://schemas.microsoft.com/office/powerpoint/2010/main" val="3944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057400" y="2611159"/>
            <a:ext cx="649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Chris Daily– 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Family Tradition #Randy's Brew</a:t>
            </a: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Dunkels</a:t>
            </a:r>
            <a:r>
              <a:rPr lang="en-US" sz="2800" b="1" dirty="0">
                <a:latin typeface="Bierstadt" panose="020B0004020202020204" pitchFamily="34" charset="0"/>
              </a:rPr>
              <a:t> Bock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Hope Jaromir Jagr Sees This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Amber Lager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</a:t>
            </a:r>
            <a:r>
              <a:rPr lang="en-US" dirty="0" err="1"/>
              <a:t>Biere</a:t>
            </a:r>
            <a:r>
              <a:rPr lang="en-US" dirty="0"/>
              <a:t> de Garde in This Category?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Eric Heinz &amp; Kyle Autry– NINJA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Dunkels</a:t>
            </a:r>
            <a:r>
              <a:rPr lang="en-US" sz="1800" b="1" dirty="0">
                <a:latin typeface="Bierstadt" panose="020F0502020204030204" pitchFamily="34" charset="0"/>
              </a:rPr>
              <a:t> Bock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2099924" y="1018584"/>
            <a:ext cx="6815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Malt-</a:t>
            </a:r>
            <a:r>
              <a:rPr lang="en-US" sz="2800" b="1" dirty="0" err="1">
                <a:latin typeface="Bierstadt" panose="020F0502020204030204" pitchFamily="34" charset="0"/>
              </a:rPr>
              <a:t>Llennium</a:t>
            </a:r>
            <a:r>
              <a:rPr lang="en-US" sz="2800" b="1" dirty="0">
                <a:latin typeface="Bierstadt" panose="020F0502020204030204" pitchFamily="34" charset="0"/>
              </a:rPr>
              <a:t> Falcon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Bière</a:t>
            </a:r>
            <a:r>
              <a:rPr lang="en-US" sz="2800" b="1" dirty="0">
                <a:latin typeface="Bierstadt" panose="020F0502020204030204" pitchFamily="34" charset="0"/>
              </a:rPr>
              <a:t> de Garde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92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Brown Beer (That is All) (22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Sam Hoopes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Make This More Common Again!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California Common</a:t>
            </a:r>
          </a:p>
        </p:txBody>
      </p:sp>
    </p:spTree>
    <p:extLst>
      <p:ext uri="{BB962C8B-B14F-4D97-AF65-F5344CB8AC3E}">
        <p14:creationId xmlns:p14="http://schemas.microsoft.com/office/powerpoint/2010/main" val="22433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Brown Beer (That is All) (22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22467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Amber Is The Color Of Your Energy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Amber 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Sam Hoopes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Make This More Common Again!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California Common</a:t>
            </a:r>
          </a:p>
        </p:txBody>
      </p:sp>
    </p:spTree>
    <p:extLst>
      <p:ext uri="{BB962C8B-B14F-4D97-AF65-F5344CB8AC3E}">
        <p14:creationId xmlns:p14="http://schemas.microsoft.com/office/powerpoint/2010/main" val="10216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Amber Is The Color Of Your Energy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Amber 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Brown Beer (That is All) (22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3702" y="2736502"/>
            <a:ext cx="60198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Brown Betty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American Brown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Sam Hoopes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Make This More Common Again!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California Common</a:t>
            </a:r>
          </a:p>
        </p:txBody>
      </p:sp>
    </p:spTree>
    <p:extLst>
      <p:ext uri="{BB962C8B-B14F-4D97-AF65-F5344CB8AC3E}">
        <p14:creationId xmlns:p14="http://schemas.microsoft.com/office/powerpoint/2010/main" val="23881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057400" y="2611159"/>
            <a:ext cx="6411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Brown Betty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American Brown 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Amber Is The Color Of Your Energy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Amber 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Brown Beer (That is All) (22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Of Show Brown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Brown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Sam Hoopes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Make This More Common Again!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California Common</a:t>
            </a:r>
          </a:p>
        </p:txBody>
      </p:sp>
    </p:spTree>
    <p:extLst>
      <p:ext uri="{BB962C8B-B14F-4D97-AF65-F5344CB8AC3E}">
        <p14:creationId xmlns:p14="http://schemas.microsoft.com/office/powerpoint/2010/main" val="25244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057400" y="2611159"/>
            <a:ext cx="6490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Brown Betty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American Brown 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267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Amber Is The Color Of Your Energy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Amber 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Brown Beer (That is All) (22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934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Sam Hoopes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Make This More Common Again!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California Common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1752600" y="1018584"/>
            <a:ext cx="681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Best Of Show Brown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Brown 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145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My Name is Kid Rock! (Sponsored by Bud Light) (26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-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Sushi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Lager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My Name is Kid Rock! (Sponsored by Bud Light) (26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Josh Word–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-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Sushi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Lager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 - </a:t>
            </a:r>
            <a:r>
              <a:rPr lang="en-US" sz="2800" b="1" dirty="0">
                <a:latin typeface="Bierstadt" panose="020B0004020202020204" pitchFamily="34" charset="0"/>
              </a:rPr>
              <a:t>San Antonio </a:t>
            </a:r>
            <a:r>
              <a:rPr lang="en-US" sz="2800" b="1" dirty="0" err="1">
                <a:latin typeface="Bierstadt" panose="020B0004020202020204" pitchFamily="34" charset="0"/>
              </a:rPr>
              <a:t>Cerveceros</a:t>
            </a:r>
            <a:r>
              <a:rPr lang="en-US" sz="2800" b="1" dirty="0">
                <a:latin typeface="Bierstadt" panose="020B00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Scruffy </a:t>
            </a:r>
            <a:r>
              <a:rPr lang="en-US" sz="2800" b="1" dirty="0" err="1">
                <a:latin typeface="Bierstadt" panose="020F0502020204030204" pitchFamily="34" charset="0"/>
              </a:rPr>
              <a:t>Lookin</a:t>
            </a:r>
            <a:r>
              <a:rPr lang="en-US" sz="2800" b="1" dirty="0">
                <a:latin typeface="Bierstadt" panose="020F0502020204030204" pitchFamily="34" charset="0"/>
              </a:rPr>
              <a:t> Nerf Herder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Saving money on yeast (9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149459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Chris Daily -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Stupid Sexy Flanders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Flanders Red 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Joshua Hayes– Denton County Homebrewers Guild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Ando </a:t>
            </a:r>
            <a:r>
              <a:rPr lang="en-US" sz="2800" b="1" dirty="0" err="1">
                <a:latin typeface="Bierstadt" panose="020F0502020204030204" pitchFamily="34" charset="0"/>
              </a:rPr>
              <a:t>Verpia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Brett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Josh Word–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My Name is Kid Rock! (Sponsored by Bud Light) (26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-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Sushi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Lager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Jeffrey Oberlin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Going </a:t>
            </a:r>
            <a:r>
              <a:rPr lang="en-US" sz="2800" b="1" dirty="0" err="1">
                <a:latin typeface="Bierstadt" panose="020F0502020204030204" pitchFamily="34" charset="0"/>
              </a:rPr>
              <a:t>Gangsta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Lager</a:t>
            </a:r>
          </a:p>
        </p:txBody>
      </p:sp>
    </p:spTree>
    <p:extLst>
      <p:ext uri="{BB962C8B-B14F-4D97-AF65-F5344CB8AC3E}">
        <p14:creationId xmlns:p14="http://schemas.microsoft.com/office/powerpoint/2010/main" val="39429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Josh Word–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Cream Ale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My Name is Kid Rock! (Sponsored by Bud Light) (26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672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Jeffrey Oberlin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Going </a:t>
            </a:r>
            <a:r>
              <a:rPr lang="en-US" sz="2800" b="1" dirty="0" err="1">
                <a:latin typeface="Bierstadt" panose="020F0502020204030204" pitchFamily="34" charset="0"/>
              </a:rPr>
              <a:t>Gangsta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Lager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-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Sushi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Lager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Special Thanks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378089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Bexar Brewers Officers and Volunteers, especially:</a:t>
            </a:r>
          </a:p>
          <a:p>
            <a:pPr algn="ctr"/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35B39-58D1-B3CF-B820-C2623F02562A}"/>
              </a:ext>
            </a:extLst>
          </p:cNvPr>
          <p:cNvSpPr txBox="1"/>
          <p:nvPr/>
        </p:nvSpPr>
        <p:spPr>
          <a:xfrm>
            <a:off x="477625" y="2423279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James Cain</a:t>
            </a:r>
          </a:p>
          <a:p>
            <a:pPr algn="ctr"/>
            <a:r>
              <a:rPr lang="en-US" sz="1800" dirty="0"/>
              <a:t>Markus Haas</a:t>
            </a:r>
          </a:p>
          <a:p>
            <a:pPr algn="ctr"/>
            <a:r>
              <a:rPr lang="en-US" sz="1800" dirty="0"/>
              <a:t>Aaron </a:t>
            </a:r>
            <a:r>
              <a:rPr lang="en-US" sz="1800" dirty="0" err="1"/>
              <a:t>Shakocius</a:t>
            </a:r>
            <a:endParaRPr lang="en-US" sz="1800" dirty="0"/>
          </a:p>
          <a:p>
            <a:pPr algn="ctr"/>
            <a:r>
              <a:rPr lang="en-US" sz="1800" dirty="0"/>
              <a:t>Dan Pacheco</a:t>
            </a:r>
          </a:p>
          <a:p>
            <a:pPr algn="ctr"/>
            <a:r>
              <a:rPr lang="en-US" sz="1800" dirty="0"/>
              <a:t>Justin </a:t>
            </a:r>
            <a:r>
              <a:rPr lang="en-US" sz="1800" dirty="0" err="1"/>
              <a:t>Lowen</a:t>
            </a:r>
            <a:endParaRPr lang="en-US" sz="1800" dirty="0"/>
          </a:p>
          <a:p>
            <a:pPr algn="ctr"/>
            <a:r>
              <a:rPr lang="en-US" sz="1800" dirty="0"/>
              <a:t>Travis Bullock</a:t>
            </a:r>
          </a:p>
          <a:p>
            <a:pPr algn="ctr"/>
            <a:r>
              <a:rPr lang="en-US" sz="1800" dirty="0"/>
              <a:t>Brian Winter</a:t>
            </a:r>
          </a:p>
          <a:p>
            <a:pPr algn="ctr"/>
            <a:r>
              <a:rPr lang="en-US" sz="1800" dirty="0"/>
              <a:t>Lars Reinhart</a:t>
            </a:r>
          </a:p>
          <a:p>
            <a:pPr algn="ctr"/>
            <a:r>
              <a:rPr lang="en-US" sz="1800" dirty="0"/>
              <a:t>Chris Nicholson</a:t>
            </a:r>
          </a:p>
          <a:p>
            <a:pPr algn="ctr"/>
            <a:r>
              <a:rPr lang="en-US" sz="1800" dirty="0"/>
              <a:t>Jason Smith</a:t>
            </a:r>
          </a:p>
          <a:p>
            <a:pPr algn="ctr"/>
            <a:r>
              <a:rPr lang="en-US" sz="1800" dirty="0"/>
              <a:t> Anika Smith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14EC2-7427-6CB6-25F4-6476F0C7FF50}"/>
              </a:ext>
            </a:extLst>
          </p:cNvPr>
          <p:cNvSpPr txBox="1"/>
          <p:nvPr/>
        </p:nvSpPr>
        <p:spPr>
          <a:xfrm>
            <a:off x="5008775" y="2423279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Tim Long</a:t>
            </a:r>
          </a:p>
          <a:p>
            <a:pPr algn="ctr"/>
            <a:r>
              <a:rPr lang="en-US" dirty="0"/>
              <a:t>Genaro Garza</a:t>
            </a:r>
          </a:p>
          <a:p>
            <a:pPr algn="ctr"/>
            <a:r>
              <a:rPr lang="en-US" dirty="0"/>
              <a:t>Shawn Cooper</a:t>
            </a:r>
          </a:p>
          <a:p>
            <a:pPr algn="ctr"/>
            <a:r>
              <a:rPr lang="en-US" dirty="0" err="1"/>
              <a:t>Nial</a:t>
            </a:r>
            <a:r>
              <a:rPr lang="en-US" dirty="0"/>
              <a:t> Eastman</a:t>
            </a:r>
          </a:p>
          <a:p>
            <a:pPr algn="ctr"/>
            <a:r>
              <a:rPr lang="en-US" dirty="0"/>
              <a:t>Tim </a:t>
            </a:r>
            <a:r>
              <a:rPr lang="en-US" dirty="0" err="1"/>
              <a:t>Constanzo</a:t>
            </a:r>
            <a:endParaRPr lang="en-US" dirty="0"/>
          </a:p>
          <a:p>
            <a:pPr algn="ctr"/>
            <a:r>
              <a:rPr lang="en-US" dirty="0"/>
              <a:t>Kevin Worthen</a:t>
            </a:r>
          </a:p>
          <a:p>
            <a:pPr algn="ctr"/>
            <a:r>
              <a:rPr lang="en-US" dirty="0"/>
              <a:t>Thomas </a:t>
            </a:r>
            <a:r>
              <a:rPr lang="en-US" dirty="0" err="1"/>
              <a:t>Musquiez</a:t>
            </a:r>
            <a:endParaRPr lang="en-US" dirty="0"/>
          </a:p>
          <a:p>
            <a:pPr algn="ctr"/>
            <a:r>
              <a:rPr lang="en-US" dirty="0"/>
              <a:t>Ben </a:t>
            </a:r>
            <a:r>
              <a:rPr lang="en-US" dirty="0" err="1"/>
              <a:t>Sencindiver</a:t>
            </a:r>
            <a:endParaRPr lang="en-US" dirty="0"/>
          </a:p>
          <a:p>
            <a:pPr algn="ctr"/>
            <a:r>
              <a:rPr lang="en-US" dirty="0"/>
              <a:t>Shaun Huggins</a:t>
            </a:r>
          </a:p>
          <a:p>
            <a:pPr algn="ctr"/>
            <a:r>
              <a:rPr lang="en-US" dirty="0"/>
              <a:t>Will Lovell</a:t>
            </a:r>
          </a:p>
          <a:p>
            <a:pPr algn="ctr"/>
            <a:r>
              <a:rPr lang="en-US" dirty="0"/>
              <a:t>Aaron Burt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FF19F-2DE3-0F1B-F944-66BC37CF6315}"/>
              </a:ext>
            </a:extLst>
          </p:cNvPr>
          <p:cNvSpPr txBox="1"/>
          <p:nvPr/>
        </p:nvSpPr>
        <p:spPr>
          <a:xfrm>
            <a:off x="1981200" y="57822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staff of Weathered Souls and our Volunteers and Sponsors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6EE28-5768-EAE5-2C46-1051940554D3}"/>
              </a:ext>
            </a:extLst>
          </p:cNvPr>
          <p:cNvSpPr txBox="1"/>
          <p:nvPr/>
        </p:nvSpPr>
        <p:spPr>
          <a:xfrm>
            <a:off x="3886200" y="26670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477 Entries Judged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29 Total Tables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 States Represented</a:t>
            </a:r>
          </a:p>
        </p:txBody>
      </p:sp>
    </p:spTree>
    <p:extLst>
      <p:ext uri="{BB962C8B-B14F-4D97-AF65-F5344CB8AC3E}">
        <p14:creationId xmlns:p14="http://schemas.microsoft.com/office/powerpoint/2010/main" val="267690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Star Chemicals And Supplies">
            <a:extLst>
              <a:ext uri="{FF2B5EF4-FFF2-40B4-BE49-F238E27FC236}">
                <a16:creationId xmlns:a16="http://schemas.microsoft.com/office/drawing/2014/main" id="{635D2574-44C7-4617-BDA6-828A5E8F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58" y="2740025"/>
            <a:ext cx="1468438" cy="1427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yeast Laboratories">
            <a:extLst>
              <a:ext uri="{FF2B5EF4-FFF2-40B4-BE49-F238E27FC236}">
                <a16:creationId xmlns:a16="http://schemas.microsoft.com/office/drawing/2014/main" id="{50F83EDA-9BFF-4A0C-9BA4-50CBB967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9" y="3849836"/>
            <a:ext cx="2109105" cy="944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admap Brewing Company">
            <a:extLst>
              <a:ext uri="{FF2B5EF4-FFF2-40B4-BE49-F238E27FC236}">
                <a16:creationId xmlns:a16="http://schemas.microsoft.com/office/drawing/2014/main" id="{76AE9F11-E4BD-4514-BDA7-B96FD28B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631" y1="13904" x2="20321" y2="44652"/>
                        <a14:foregroundMark x1="20321" y1="44652" x2="40107" y2="75401"/>
                        <a14:foregroundMark x1="40107" y1="75401" x2="71658" y2="60695"/>
                        <a14:foregroundMark x1="71658" y1="60695" x2="77807" y2="29144"/>
                        <a14:foregroundMark x1="77807" y1="29144" x2="44920" y2="12032"/>
                        <a14:foregroundMark x1="44920" y1="12032" x2="37701" y2="14439"/>
                        <a14:foregroundMark x1="31818" y1="31283" x2="62299" y2="30214"/>
                        <a14:foregroundMark x1="62299" y1="30214" x2="43583" y2="16043"/>
                        <a14:foregroundMark x1="32620" y1="34492" x2="32620" y2="34492"/>
                        <a14:foregroundMark x1="43583" y1="24866" x2="43583" y2="24866"/>
                        <a14:foregroundMark x1="67647" y1="28075" x2="67647" y2="28075"/>
                        <a14:foregroundMark x1="33155" y1="44920" x2="33690" y2="41979"/>
                        <a14:foregroundMark x1="32620" y1="43316" x2="32620" y2="43316"/>
                        <a14:foregroundMark x1="36096" y1="43316" x2="36096" y2="43316"/>
                        <a14:foregroundMark x1="35561" y1="48663" x2="35561" y2="48663"/>
                        <a14:foregroundMark x1="32086" y1="52941" x2="32086" y2="52941"/>
                        <a14:foregroundMark x1="43316" y1="48128" x2="43316" y2="48128"/>
                        <a14:foregroundMark x1="50000" y1="45989" x2="50000" y2="45989"/>
                        <a14:foregroundMark x1="51604" y1="42513" x2="51604" y2="42513"/>
                        <a14:foregroundMark x1="52941" y1="46791" x2="52941" y2="46791"/>
                        <a14:foregroundMark x1="51872" y1="48663" x2="51872" y2="48663"/>
                        <a14:foregroundMark x1="48930" y1="52674" x2="48930" y2="52674"/>
                        <a14:foregroundMark x1="58289" y1="45722" x2="58289" y2="45722"/>
                        <a14:foregroundMark x1="62032" y1="41176" x2="62032" y2="41176"/>
                        <a14:foregroundMark x1="56150" y1="41176" x2="56150" y2="41176"/>
                        <a14:foregroundMark x1="68717" y1="42781" x2="68717" y2="42781"/>
                        <a14:foregroundMark x1="70856" y1="45989" x2="70856" y2="45989"/>
                        <a14:foregroundMark x1="43048" y1="20588" x2="43048" y2="20588"/>
                        <a14:foregroundMark x1="36631" y1="25936" x2="36631" y2="25936"/>
                        <a14:foregroundMark x1="63102" y1="25401" x2="63102" y2="25401"/>
                        <a14:foregroundMark x1="44652" y1="63369" x2="44652" y2="63369"/>
                        <a14:foregroundMark x1="41444" y1="65775" x2="41444" y2="65775"/>
                        <a14:foregroundMark x1="47594" y1="61230" x2="47594" y2="61230"/>
                        <a14:foregroundMark x1="44652" y1="69251" x2="44652" y2="69251"/>
                        <a14:foregroundMark x1="50000" y1="75401" x2="50000" y2="75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61" y="4579686"/>
            <a:ext cx="1554163" cy="1554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64" y="2562478"/>
            <a:ext cx="1377949" cy="1377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r="21151" b="6493"/>
          <a:stretch/>
        </p:blipFill>
        <p:spPr>
          <a:xfrm>
            <a:off x="2181660" y="4879431"/>
            <a:ext cx="1447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89" y="2097219"/>
            <a:ext cx="1556182" cy="151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36" y="2852865"/>
            <a:ext cx="1462088" cy="1429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1" y="5497810"/>
            <a:ext cx="1129204" cy="1129204"/>
          </a:xfrm>
          <a:prstGeom prst="rect">
            <a:avLst/>
          </a:prstGeom>
        </p:spPr>
      </p:pic>
      <p:pic>
        <p:nvPicPr>
          <p:cNvPr id="5" name="Picture 4" descr="A logo with a crown&#10;&#10;Description automatically generated">
            <a:extLst>
              <a:ext uri="{FF2B5EF4-FFF2-40B4-BE49-F238E27FC236}">
                <a16:creationId xmlns:a16="http://schemas.microsoft.com/office/drawing/2014/main" id="{0C0E83EF-EC28-44E3-3E86-56E5429C6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1" y="3877331"/>
            <a:ext cx="1250972" cy="1250972"/>
          </a:xfrm>
          <a:prstGeom prst="rect">
            <a:avLst/>
          </a:prstGeom>
        </p:spPr>
      </p:pic>
      <p:pic>
        <p:nvPicPr>
          <p:cNvPr id="14" name="Picture 1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F6A5200-09FA-95E6-546C-ED320F834D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36" y="157453"/>
            <a:ext cx="1786817" cy="1371601"/>
          </a:xfrm>
          <a:prstGeom prst="rect">
            <a:avLst/>
          </a:prstGeom>
        </p:spPr>
      </p:pic>
      <p:pic>
        <p:nvPicPr>
          <p:cNvPr id="16" name="Picture 15" descr="A logo for a beer company&#10;&#10;Description automatically generated">
            <a:extLst>
              <a:ext uri="{FF2B5EF4-FFF2-40B4-BE49-F238E27FC236}">
                <a16:creationId xmlns:a16="http://schemas.microsoft.com/office/drawing/2014/main" id="{1002C9F3-2F93-DA28-A36D-EB3758F26A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95" y="4581669"/>
            <a:ext cx="1316323" cy="1316323"/>
          </a:xfrm>
          <a:prstGeom prst="rect">
            <a:avLst/>
          </a:prstGeom>
        </p:spPr>
      </p:pic>
      <p:pic>
        <p:nvPicPr>
          <p:cNvPr id="18" name="Picture 17" descr="A green triangle with white text&#10;&#10;Description automatically generated">
            <a:extLst>
              <a:ext uri="{FF2B5EF4-FFF2-40B4-BE49-F238E27FC236}">
                <a16:creationId xmlns:a16="http://schemas.microsoft.com/office/drawing/2014/main" id="{B78E3D12-BAC2-8D52-0FAE-B24AE66D62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5" y="2180268"/>
            <a:ext cx="1537939" cy="153793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FD9BE30-49BB-EABF-7FB3-CA2E0A36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0446"/>
            <a:ext cx="7848600" cy="103415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Thank you to all of our sponsors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44251B-74F7-DFC5-7F78-BFF635345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567" r="94179">
                        <a14:foregroundMark x1="6716" y1="51045" x2="6716" y2="51045"/>
                        <a14:foregroundMark x1="94179" y1="49851" x2="94179" y2="49851"/>
                        <a14:foregroundMark x1="77463" y1="18657" x2="77463" y2="18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33" y="5565231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E57619-2518-3766-C24F-6B6AA27A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984438"/>
            <a:ext cx="1413567" cy="16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9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BEST OF SHOW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7772400" cy="360098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D700"/>
                </a:solidFill>
                <a:latin typeface="Bierstadt" panose="020F0502020204030204" pitchFamily="34" charset="0"/>
              </a:rPr>
              <a:t>Jarrett Long &amp; John Bates </a:t>
            </a:r>
          </a:p>
          <a:p>
            <a:pPr algn="ctr"/>
            <a:r>
              <a:rPr lang="en-US" sz="4000" b="1" dirty="0">
                <a:latin typeface="Bierstadt" panose="020F0502020204030204" pitchFamily="34" charset="0"/>
              </a:rPr>
              <a:t>Horsemen of the </a:t>
            </a:r>
            <a:r>
              <a:rPr lang="en-US" sz="4000" b="1" dirty="0" err="1">
                <a:latin typeface="Bierstadt" panose="020F0502020204030204" pitchFamily="34" charset="0"/>
              </a:rPr>
              <a:t>Hopocalypse</a:t>
            </a:r>
            <a:endParaRPr lang="en-US" sz="4000" b="1" dirty="0">
              <a:latin typeface="Bierstadt" panose="020B0004020202020204" pitchFamily="34" charset="0"/>
            </a:endParaRPr>
          </a:p>
          <a:p>
            <a:pPr algn="ctr"/>
            <a:r>
              <a:rPr lang="en-US" sz="4000" b="1" i="1" dirty="0">
                <a:latin typeface="Bierstadt" panose="020F0502020204030204" pitchFamily="34" charset="0"/>
              </a:rPr>
              <a:t>Trinity River</a:t>
            </a:r>
          </a:p>
          <a:p>
            <a:pPr algn="ctr"/>
            <a:r>
              <a:rPr lang="en-US" sz="4000" b="1" dirty="0">
                <a:latin typeface="Bierstadt" panose="020F0502020204030204" pitchFamily="34" charset="0"/>
              </a:rPr>
              <a:t>Specialty Wood-Aged Beer</a:t>
            </a:r>
          </a:p>
        </p:txBody>
      </p:sp>
    </p:spTree>
    <p:extLst>
      <p:ext uri="{BB962C8B-B14F-4D97-AF65-F5344CB8AC3E}">
        <p14:creationId xmlns:p14="http://schemas.microsoft.com/office/powerpoint/2010/main" val="365441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87" y="838200"/>
            <a:ext cx="8229600" cy="4953000"/>
          </a:xfrm>
          <a:solidFill>
            <a:srgbClr val="FFFFFF">
              <a:alpha val="36000"/>
            </a:srgb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 FOR SUPPORTING </a:t>
            </a:r>
            <a:br>
              <a:rPr lang="en-US" sz="7200" dirty="0"/>
            </a:br>
            <a:r>
              <a:rPr lang="en-US" sz="7200" dirty="0"/>
              <a:t>THE ALAMO CITY CERVEZA FEST!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5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spicy b (10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Andy Scherzinger &amp; Fernando </a:t>
            </a:r>
            <a:r>
              <a:rPr lang="en-US" sz="2800" b="1" dirty="0" err="1">
                <a:latin typeface="Bierstadt" panose="020F0502020204030204" pitchFamily="34" charset="0"/>
              </a:rPr>
              <a:t>Puga</a:t>
            </a:r>
            <a:r>
              <a:rPr lang="en-US" sz="2800" b="1" dirty="0">
                <a:latin typeface="Bierstadt" panose="020F0502020204030204" pitchFamily="34" charset="0"/>
              </a:rPr>
              <a:t> – Weiz Guys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Pie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spicy b (10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</a:t>
            </a:r>
            <a:r>
              <a:rPr lang="en-US" sz="2800" b="1" dirty="0" err="1">
                <a:latin typeface="Bierstadt" panose="020F0502020204030204" pitchFamily="34" charset="0"/>
              </a:rPr>
              <a:t>Charlcye</a:t>
            </a:r>
            <a:r>
              <a:rPr lang="en-US" sz="2800" b="1" dirty="0">
                <a:latin typeface="Bierstadt" panose="020F0502020204030204" pitchFamily="34" charset="0"/>
              </a:rPr>
              <a:t> Hamburg -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Harvest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Spice, Herb, or Vegetable Mead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Andy Scherzinger &amp; Fernando </a:t>
            </a:r>
            <a:r>
              <a:rPr lang="en-US" sz="2800" b="1" dirty="0" err="1">
                <a:latin typeface="Bierstadt" panose="020F0502020204030204" pitchFamily="34" charset="0"/>
              </a:rPr>
              <a:t>Puga</a:t>
            </a:r>
            <a:r>
              <a:rPr lang="en-US" sz="2800" b="1" dirty="0">
                <a:latin typeface="Bierstadt" panose="020F0502020204030204" pitchFamily="34" charset="0"/>
              </a:rPr>
              <a:t> – Weiz Guys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Pie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</a:t>
            </a:r>
            <a:r>
              <a:rPr lang="en-US" sz="2800" b="1" dirty="0" err="1">
                <a:latin typeface="Bierstadt" panose="020F0502020204030204" pitchFamily="34" charset="0"/>
              </a:rPr>
              <a:t>Charlcye</a:t>
            </a:r>
            <a:r>
              <a:rPr lang="en-US" sz="2800" b="1" dirty="0">
                <a:latin typeface="Bierstadt" panose="020F0502020204030204" pitchFamily="34" charset="0"/>
              </a:rPr>
              <a:t> Hamburg -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Harvest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Spice, Herb, or Vegetable Mead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spicy b (10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Cindy Oberlin-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Snow White Delight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Andy Scherzinger &amp; Fernando </a:t>
            </a:r>
            <a:r>
              <a:rPr lang="en-US" sz="2800" b="1" dirty="0" err="1">
                <a:latin typeface="Bierstadt" panose="020F0502020204030204" pitchFamily="34" charset="0"/>
              </a:rPr>
              <a:t>Puga</a:t>
            </a:r>
            <a:r>
              <a:rPr lang="en-US" sz="2800" b="1" dirty="0">
                <a:latin typeface="Bierstadt" panose="020F0502020204030204" pitchFamily="34" charset="0"/>
              </a:rPr>
              <a:t> – Weiz Guys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Pie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</a:t>
            </a:r>
            <a:r>
              <a:rPr lang="en-US" sz="2800" b="1" dirty="0" err="1">
                <a:latin typeface="Bierstadt" panose="020F0502020204030204" pitchFamily="34" charset="0"/>
              </a:rPr>
              <a:t>Charlcye</a:t>
            </a:r>
            <a:r>
              <a:rPr lang="en-US" sz="2800" b="1" dirty="0">
                <a:latin typeface="Bierstadt" panose="020F0502020204030204" pitchFamily="34" charset="0"/>
              </a:rPr>
              <a:t> Hamburg -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Harvest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Spice, Herb, or Vegetable Mead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spicy b (10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Cindy Oberlin-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Snow White Delight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Andy Scherzinger &amp; Fernando </a:t>
            </a:r>
            <a:r>
              <a:rPr lang="en-US" sz="2800" b="1" dirty="0" err="1">
                <a:latin typeface="Bierstadt" panose="020F0502020204030204" pitchFamily="34" charset="0"/>
              </a:rPr>
              <a:t>Puga</a:t>
            </a:r>
            <a:r>
              <a:rPr lang="en-US" sz="2800" b="1" dirty="0">
                <a:latin typeface="Bierstadt" panose="020F0502020204030204" pitchFamily="34" charset="0"/>
              </a:rPr>
              <a:t> – Weiz Guys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Pie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Mead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fruity b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Cindy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Snow Dogs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Cyser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fruity b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Happy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Berry Mead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71357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Cindy Oberlin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Snow Dogs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Cyser</a:t>
            </a:r>
            <a:endParaRPr lang="en-US" sz="1800" b="1" dirty="0">
              <a:latin typeface="Bierstadt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Can’t believe it’s not fruit 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Dean Simpson – </a:t>
            </a:r>
            <a:r>
              <a:rPr lang="en-US" sz="2800" b="1" dirty="0" err="1">
                <a:latin typeface="Bierstadt" panose="020F0502020204030204" pitchFamily="34" charset="0"/>
              </a:rPr>
              <a:t>Mastronauts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Peaches on Beaches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892" y1="38811" x2="49892" y2="38811"/>
                        <a14:foregroundMark x1="46868" y1="33297" x2="46868" y2="33297"/>
                        <a14:foregroundMark x1="46544" y1="30919" x2="46544" y2="30919"/>
                        <a14:foregroundMark x1="47192" y1="27459" x2="47192" y2="27459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Happy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Berry Mead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fruity b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Randy Daily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Blackberry Hills Forever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Spice, Herb, or Vegetable Mead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886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Cindy Oberlin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Snow Dogs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Cyser</a:t>
            </a:r>
            <a:endParaRPr lang="en-US" sz="1800" b="1" dirty="0">
              <a:latin typeface="Bierstadt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5" y="2611159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Randy Daily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Blackberry Hills Forever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Spice, Herb, or Vegetable Mead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Happy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Berry Mead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fruity b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Cindy Oberlin-NINJA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JTP!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Melomel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886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Cindy Oberlin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Snow Dogs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Cyser</a:t>
            </a:r>
            <a:endParaRPr lang="en-US" sz="1800" b="1" dirty="0">
              <a:latin typeface="Bierstadt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05C02-2DB6-4F0D-F9A8-14F82F4D6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2791063"/>
            <a:ext cx="1781769" cy="1461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17766-2DC2-1952-DCB7-4B804956AA26}"/>
              </a:ext>
            </a:extLst>
          </p:cNvPr>
          <p:cNvSpPr txBox="1"/>
          <p:nvPr/>
        </p:nvSpPr>
        <p:spPr>
          <a:xfrm>
            <a:off x="2501245" y="2611159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B0004020202020204" pitchFamily="34" charset="0"/>
              </a:rPr>
              <a:t>2</a:t>
            </a:r>
            <a:r>
              <a:rPr lang="en-US" sz="2800" b="1" baseline="30000" dirty="0">
                <a:latin typeface="Bierstadt" panose="020B0004020202020204" pitchFamily="34" charset="0"/>
              </a:rPr>
              <a:t>nd</a:t>
            </a:r>
            <a:r>
              <a:rPr lang="en-US" sz="2800" b="1" dirty="0">
                <a:latin typeface="Bierstadt" panose="020B0004020202020204" pitchFamily="34" charset="0"/>
              </a:rPr>
              <a:t> –   Randy Daily – Bay Area </a:t>
            </a:r>
            <a:r>
              <a:rPr lang="en-US" sz="2800" b="1" dirty="0" err="1">
                <a:latin typeface="Bierstadt" panose="020B000402020202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Blackberry Hills Forever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Spice, Herb, or Vegetable Mead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36772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Happy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Berry Mead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4481636"/>
            <a:ext cx="1781769" cy="1461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fruity b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E8D97-BE5D-7C9B-D976-AB27C3511D24}"/>
              </a:ext>
            </a:extLst>
          </p:cNvPr>
          <p:cNvSpPr txBox="1"/>
          <p:nvPr/>
        </p:nvSpPr>
        <p:spPr>
          <a:xfrm>
            <a:off x="1866900" y="5886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Cindy Oberlin – NINJA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Snow Dogs</a:t>
            </a:r>
          </a:p>
          <a:p>
            <a:pPr algn="ctr"/>
            <a:r>
              <a:rPr lang="en-US" sz="1800" b="1" dirty="0" err="1">
                <a:latin typeface="Bierstadt" panose="020F0502020204030204" pitchFamily="34" charset="0"/>
              </a:rPr>
              <a:t>Cyser</a:t>
            </a:r>
            <a:endParaRPr lang="en-US" sz="1800" b="1" dirty="0">
              <a:latin typeface="Bierstadt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B330-02B0-780A-5317-3C5D47F9E3B8}"/>
              </a:ext>
            </a:extLst>
          </p:cNvPr>
          <p:cNvSpPr txBox="1"/>
          <p:nvPr/>
        </p:nvSpPr>
        <p:spPr>
          <a:xfrm>
            <a:off x="3124200" y="1359932"/>
            <a:ext cx="46043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Cindy Oberlin-NINJA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JTP!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Melomel</a:t>
            </a:r>
            <a:endParaRPr lang="en-US" sz="2800" b="1" dirty="0">
              <a:latin typeface="Bierstadt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9A9D53-EBFC-0382-92C4-04485B6E2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199" y="1195543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Traditional and Polyamorous Mead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Baby Giant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Mead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Traditional and Polyamorous Mead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Burnt To A Crisp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Mead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Baby Giant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Mead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Burnt To A Crisp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Mead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Traditional and Polyamorous Mead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Randy Daily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Ehhhh</a:t>
            </a:r>
            <a:r>
              <a:rPr lang="en-US" sz="2800" b="1" dirty="0">
                <a:latin typeface="Bierstadt" panose="020F0502020204030204" pitchFamily="34" charset="0"/>
              </a:rPr>
              <a:t>.....Why Not?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Braggot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Baby Giant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Mead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Burnt To A Crisp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Mead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Traditional and Polyamorous Mead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Randy Daily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Ehhhh</a:t>
            </a:r>
            <a:r>
              <a:rPr lang="en-US" sz="2800" b="1" dirty="0">
                <a:latin typeface="Bierstadt" panose="020F0502020204030204" pitchFamily="34" charset="0"/>
              </a:rPr>
              <a:t>.....Why Not?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Braggot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Baby Giant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Experimental Mead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3200400"/>
            <a:ext cx="5548936" cy="6771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Bierstadt" panose="020F0502020204030204" pitchFamily="34" charset="0"/>
              </a:rPr>
              <a:t>Raffle Time!</a:t>
            </a:r>
          </a:p>
        </p:txBody>
      </p:sp>
    </p:spTree>
    <p:extLst>
      <p:ext uri="{BB962C8B-B14F-4D97-AF65-F5344CB8AC3E}">
        <p14:creationId xmlns:p14="http://schemas.microsoft.com/office/powerpoint/2010/main" val="25196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Squeeze Me Like You Mean It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Apple Smash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Squeeze Me Like You Mean It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22467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Them Yanks Talk A Little Funny, But Their Cider's Alright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Apple Smash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can’t believe it’s not fruit 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Stearman's</a:t>
            </a:r>
            <a:r>
              <a:rPr lang="en-US" sz="2800" b="1" dirty="0">
                <a:latin typeface="Bierstadt" panose="020F0502020204030204" pitchFamily="34" charset="0"/>
              </a:rPr>
              <a:t> Pastry Dark Euro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Beer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Dean Simpson – </a:t>
            </a:r>
            <a:r>
              <a:rPr lang="en-US" sz="2800" b="1" dirty="0" err="1">
                <a:latin typeface="Bierstadt" panose="020F0502020204030204" pitchFamily="34" charset="0"/>
              </a:rPr>
              <a:t>Mastronauts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Peaches on Beaches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1145" y1="24541" x2="55616" y2="35135"/>
                        <a14:foregroundMark x1="55616" y1="35135" x2="39741" y2="34703"/>
                        <a14:foregroundMark x1="39741" y1="34703" x2="45680" y2="25081"/>
                        <a14:foregroundMark x1="49892" y1="39135" x2="49892" y2="39135"/>
                        <a14:foregroundMark x1="46652" y1="46486" x2="46652" y2="46486"/>
                        <a14:foregroundMark x1="50432" y1="52108" x2="50432" y2="52108"/>
                        <a14:foregroundMark x1="36501" y1="37730" x2="58747" y2="37838"/>
                        <a14:foregroundMark x1="58747" y1="37838" x2="62095" y2="54919"/>
                        <a14:foregroundMark x1="62095" y1="54919" x2="45680" y2="67135"/>
                        <a14:foregroundMark x1="45680" y1="67135" x2="34233" y2="60108"/>
                        <a14:foregroundMark x1="34233" y1="60108" x2="35745" y2="37297"/>
                        <a14:foregroundMark x1="31317" y1="37405" x2="31317" y2="3740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3063" y1="43243" x2="43063" y2="43243"/>
                        <a14:foregroundMark x1="49910" y1="55135" x2="49910" y2="55135"/>
                        <a14:foregroundMark x1="49369" y1="49910" x2="49369" y2="49910"/>
                        <a14:foregroundMark x1="48288" y1="49369" x2="48829" y2="49009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858631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Them Yanks Talk A Little Funny, But Their Cider's Alright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Cherry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pt-BR" sz="2800" b="1" dirty="0">
                <a:latin typeface="Bierstadt" panose="020F0502020204030204" pitchFamily="34" charset="0"/>
              </a:rPr>
              <a:t>Hotel Alfa Romeo Delta Cider </a:t>
            </a:r>
            <a:r>
              <a:rPr lang="en-US" sz="2800" b="1" dirty="0">
                <a:latin typeface="Bierstadt" panose="020F0502020204030204" pitchFamily="34" charset="0"/>
              </a:rPr>
              <a:t>New World Cider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Squeeze Me Like You Mean It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Apple Smash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8956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-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B000402020202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Them Yanks Talk A Little Funny, But Their Cider's Alright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Squeeze Me Like You Mean It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295400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Cherry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pt-BR" sz="2800" b="1" dirty="0">
                <a:latin typeface="Bierstadt" panose="020F0502020204030204" pitchFamily="34" charset="0"/>
              </a:rPr>
              <a:t>Hotel Alfa Romeo Delta Cider </a:t>
            </a:r>
            <a:r>
              <a:rPr lang="en-US" sz="2800" b="1" dirty="0">
                <a:latin typeface="Bierstadt" panose="020F0502020204030204" pitchFamily="34" charset="0"/>
              </a:rPr>
              <a:t>New World Cider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Apple Smash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New England Cider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RoboCider</a:t>
            </a:r>
            <a:r>
              <a:rPr lang="en-US" dirty="0"/>
              <a:t>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Thanks For The Scraps!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Other Fruit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RoboCider</a:t>
            </a:r>
            <a:r>
              <a:rPr lang="en-US" dirty="0"/>
              <a:t>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Thirsty Huskies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Traditional Perry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Thanks For The Scraps!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Other Fruit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Thirsty Huskies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Traditional Perry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RoboCider</a:t>
            </a:r>
            <a:r>
              <a:rPr lang="en-US" dirty="0"/>
              <a:t>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Tropical Orchard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Herbs/Spices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Thanks For The Scraps!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Other Fruit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Thirsty Huskies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Traditional Perry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RoboCider</a:t>
            </a:r>
            <a:r>
              <a:rPr lang="en-US" dirty="0"/>
              <a:t>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 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Tropical Orchard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Herbs/Spices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Cindy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Thanks For The Scraps!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Cider with Other Fruit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Smokey and the Band-aid 2: phenolic boogaloo (12 Entries)</a:t>
            </a:r>
            <a:endParaRPr lang="en-US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Aunt </a:t>
            </a:r>
            <a:r>
              <a:rPr lang="en-US" sz="2800" b="1" dirty="0" err="1">
                <a:latin typeface="Bierstadt" panose="020F0502020204030204" pitchFamily="34" charset="0"/>
              </a:rPr>
              <a:t>Beru's</a:t>
            </a:r>
            <a:r>
              <a:rPr lang="en-US" sz="2800" b="1" dirty="0">
                <a:latin typeface="Bierstadt" panose="020F0502020204030204" pitchFamily="34" charset="0"/>
              </a:rPr>
              <a:t> Smoked Ale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Piwo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  <a:r>
              <a:rPr lang="en-US" sz="2800" b="1" dirty="0" err="1">
                <a:latin typeface="Bierstadt" panose="020F0502020204030204" pitchFamily="34" charset="0"/>
              </a:rPr>
              <a:t>Grodziskie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Smokey and the Band-aid 2: phenolic boogaloo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Aint</a:t>
            </a:r>
            <a:r>
              <a:rPr lang="en-US" sz="2800" b="1" dirty="0">
                <a:latin typeface="Bierstadt" panose="020F0502020204030204" pitchFamily="34" charset="0"/>
              </a:rPr>
              <a:t> No </a:t>
            </a:r>
            <a:r>
              <a:rPr lang="en-US" sz="2800" b="1" dirty="0" err="1">
                <a:latin typeface="Bierstadt" panose="020F0502020204030204" pitchFamily="34" charset="0"/>
              </a:rPr>
              <a:t>HollaRauch</a:t>
            </a:r>
            <a:r>
              <a:rPr lang="en-US" sz="2800" b="1" dirty="0">
                <a:latin typeface="Bierstadt" panose="020F0502020204030204" pitchFamily="34" charset="0"/>
              </a:rPr>
              <a:t> Girl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Rauchbier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Aunt </a:t>
            </a:r>
            <a:r>
              <a:rPr lang="en-US" sz="2800" b="1" dirty="0" err="1">
                <a:latin typeface="Bierstadt" panose="020F0502020204030204" pitchFamily="34" charset="0"/>
              </a:rPr>
              <a:t>Beru's</a:t>
            </a:r>
            <a:r>
              <a:rPr lang="en-US" sz="2800" b="1" dirty="0">
                <a:latin typeface="Bierstadt" panose="020F0502020204030204" pitchFamily="34" charset="0"/>
              </a:rPr>
              <a:t> Smoked Ale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Piwo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  <a:r>
              <a:rPr lang="en-US" sz="2800" b="1" dirty="0" err="1">
                <a:latin typeface="Bierstadt" panose="020F0502020204030204" pitchFamily="34" charset="0"/>
              </a:rPr>
              <a:t>Grodziskie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Aint</a:t>
            </a:r>
            <a:r>
              <a:rPr lang="en-US" sz="2800" b="1" dirty="0">
                <a:latin typeface="Bierstadt" panose="020F0502020204030204" pitchFamily="34" charset="0"/>
              </a:rPr>
              <a:t> No </a:t>
            </a:r>
            <a:r>
              <a:rPr lang="en-US" sz="2800" b="1" dirty="0" err="1">
                <a:latin typeface="Bierstadt" panose="020F0502020204030204" pitchFamily="34" charset="0"/>
              </a:rPr>
              <a:t>HollaRauch</a:t>
            </a:r>
            <a:r>
              <a:rPr lang="en-US" sz="2800" b="1" dirty="0">
                <a:latin typeface="Bierstadt" panose="020F0502020204030204" pitchFamily="34" charset="0"/>
              </a:rPr>
              <a:t> Girl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Rauchbier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Jeffrey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Hailey Magic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Classic Style Smoked Beer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Smokey and the Band-aid 2: phenolic boogaloo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Aunt </a:t>
            </a:r>
            <a:r>
              <a:rPr lang="en-US" sz="2800" b="1" dirty="0" err="1">
                <a:latin typeface="Bierstadt" panose="020F0502020204030204" pitchFamily="34" charset="0"/>
              </a:rPr>
              <a:t>Beru's</a:t>
            </a:r>
            <a:r>
              <a:rPr lang="en-US" sz="2800" b="1" dirty="0">
                <a:latin typeface="Bierstadt" panose="020F0502020204030204" pitchFamily="34" charset="0"/>
              </a:rPr>
              <a:t> Smoked Ale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Piwo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  <a:r>
              <a:rPr lang="en-US" sz="2800" b="1" dirty="0" err="1">
                <a:latin typeface="Bierstadt" panose="020F0502020204030204" pitchFamily="34" charset="0"/>
              </a:rPr>
              <a:t>Grodziskie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Dick Wallace–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Aint</a:t>
            </a:r>
            <a:r>
              <a:rPr lang="en-US" sz="2800" b="1" dirty="0">
                <a:latin typeface="Bierstadt" panose="020F0502020204030204" pitchFamily="34" charset="0"/>
              </a:rPr>
              <a:t> No </a:t>
            </a:r>
            <a:r>
              <a:rPr lang="en-US" sz="2800" b="1" dirty="0" err="1">
                <a:latin typeface="Bierstadt" panose="020F0502020204030204" pitchFamily="34" charset="0"/>
              </a:rPr>
              <a:t>HollaRauch</a:t>
            </a:r>
            <a:r>
              <a:rPr lang="en-US" sz="2800" b="1" dirty="0">
                <a:latin typeface="Bierstadt" panose="020F0502020204030204" pitchFamily="34" charset="0"/>
              </a:rPr>
              <a:t> Girl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Rauchbier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Smokey and the Band-aid 2: phenolic boogaloo (12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Jeffrey Oberlin 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Hailey Magic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Classic Style Smoked Beer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Aunt </a:t>
            </a:r>
            <a:r>
              <a:rPr lang="en-US" sz="2800" b="1" dirty="0" err="1">
                <a:latin typeface="Bierstadt" panose="020F0502020204030204" pitchFamily="34" charset="0"/>
              </a:rPr>
              <a:t>Beru's</a:t>
            </a:r>
            <a:r>
              <a:rPr lang="en-US" sz="2800" b="1" dirty="0">
                <a:latin typeface="Bierstadt" panose="020F0502020204030204" pitchFamily="34" charset="0"/>
              </a:rPr>
              <a:t> Smoked Ale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Piwo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  <a:r>
              <a:rPr lang="en-US" sz="2800" b="1" dirty="0" err="1">
                <a:latin typeface="Bierstadt" panose="020F0502020204030204" pitchFamily="34" charset="0"/>
              </a:rPr>
              <a:t>Grodziskie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090" y1="50270" x2="50090" y2="50270"/>
                        <a14:foregroundMark x1="50270" y1="55676" x2="50270" y2="55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4162" x2="47084" y2="34162"/>
                        <a14:foregroundMark x1="47192" y1="29838" x2="47192" y2="29838"/>
                        <a14:foregroundMark x1="47516" y1="27243" x2="47516" y2="27243"/>
                        <a14:foregroundMark x1="49784" y1="38378" x2="49784" y2="38378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Stearman's</a:t>
            </a:r>
            <a:r>
              <a:rPr lang="en-US" sz="2800" b="1" dirty="0">
                <a:latin typeface="Bierstadt" panose="020F0502020204030204" pitchFamily="34" charset="0"/>
              </a:rPr>
              <a:t> Pastry Dark Euro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Beer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Can’t believe it’s not fruit 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3453" y="2749659"/>
            <a:ext cx="5561556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Bullock &amp; James Cain- Bexar Brewers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Emoji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Dean Simpson – </a:t>
            </a:r>
            <a:r>
              <a:rPr lang="en-US" sz="2800" b="1" dirty="0" err="1">
                <a:latin typeface="Bierstadt" panose="020F0502020204030204" pitchFamily="34" charset="0"/>
              </a:rPr>
              <a:t>Mastronauts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Peaches on Beaches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49550" x2="50270" y2="49550"/>
                        <a14:foregroundMark x1="50991" y1="56396" x2="50991" y2="5639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Little Bit of Diacetyl Makes it Taste Fresh...(13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Will Lovell–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Amalgamus</a:t>
            </a:r>
            <a:r>
              <a:rPr lang="en-US" sz="2800" b="1" dirty="0">
                <a:latin typeface="Bierstadt" panose="020F0502020204030204" pitchFamily="34" charset="0"/>
              </a:rPr>
              <a:t> Mild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Little Bit of Diacetyl Makes it Taste Fresh...(13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Genaro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Bon Scott-Ish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Scottish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Will Lovell–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Amalgamus</a:t>
            </a:r>
            <a:r>
              <a:rPr lang="en-US" sz="2800" b="1" dirty="0">
                <a:latin typeface="Bierstadt" panose="020F0502020204030204" pitchFamily="34" charset="0"/>
              </a:rPr>
              <a:t> Mild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Genaro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Bon Scott-Ish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Scottish 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6096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Can't Believe It's Not Butterscotch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Little Bit of Diacetyl Makes it Taste Fresh...(13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Will Lovell–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Amalgamus</a:t>
            </a:r>
            <a:r>
              <a:rPr lang="en-US" sz="2800" b="1" dirty="0">
                <a:latin typeface="Bierstadt" panose="020F0502020204030204" pitchFamily="34" charset="0"/>
              </a:rPr>
              <a:t> Mild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Genaro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Bon Scott-Ish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Scottish Light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Little Bit of Diacetyl Makes it Taste Fresh...(13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 Can't Believe It's Not Butterscotch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Will Lovell–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Amalgamus</a:t>
            </a:r>
            <a:r>
              <a:rPr lang="en-US" sz="2800" b="1" dirty="0">
                <a:latin typeface="Bierstadt" panose="020F0502020204030204" pitchFamily="34" charset="0"/>
              </a:rPr>
              <a:t> Mild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Dark Mild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 Your Hands off Me Lucky Stouts (14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Lacks Nothing In The Sweet Department!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 Your Hands off Me Lucky Stouts (14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Toast &amp; Oats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Oatmeal Stout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Lacks Nothing In The Sweet Department!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Toast &amp; Oats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Oatmeal Stout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Dreams Are Made Of These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 Your Hands off Me Lucky Stouts (14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Lacks Nothing In The Sweet Department!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Toast &amp; Oats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Oatmeal Stout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Get Your Hands off Me Lucky Stouts (14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Dreams Are Made Of These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Sam Hoopes–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Lacks Nothing In The Sweet Department!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Sweet Stout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Isn't There a Post-Prohibition Porter?(15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Joel Cervantes–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Bailey Reyna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Porter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Isn't There a Post-Prohibition Porter?(15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 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Ursa Minor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Stout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Joel Cervantes–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Bailey Reyna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Porter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Stearman's</a:t>
            </a:r>
            <a:r>
              <a:rPr lang="en-US" sz="2800" b="1" dirty="0">
                <a:latin typeface="Bierstadt" panose="020F0502020204030204" pitchFamily="34" charset="0"/>
              </a:rPr>
              <a:t> Pastry Dark Euro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and Spice Beer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Can’t believe it’s not fruit (13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149459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Bullock &amp; James Cain- Bexar Brewers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 Emoji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Dean Simpson – </a:t>
            </a:r>
            <a:r>
              <a:rPr lang="en-US" sz="2800" b="1" dirty="0" err="1">
                <a:latin typeface="Bierstadt" panose="020F0502020204030204" pitchFamily="34" charset="0"/>
              </a:rPr>
              <a:t>Mastronauts</a:t>
            </a:r>
            <a:r>
              <a:rPr lang="en-US" sz="2800" b="1" dirty="0">
                <a:latin typeface="Bierstadt" panose="020F050202020403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Peaches on Beaches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Fruit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52252" y1="56937" x2="52252" y2="5693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090" y1="52613" x2="50090" y2="52613"/>
                        <a14:foregroundMark x1="52432" y1="58378" x2="52432" y2="58378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631" y1="49369" x2="50631" y2="49369"/>
                        <a14:foregroundMark x1="53694" y1="59820" x2="53694" y2="59820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 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Ursa Minor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Stout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Damian Dobbs–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Gunny's Porter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Porter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Isn't There a Post-Prohibition Porter?(15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Joel Cervantes–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Bailey Reyna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Porter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 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Ursa Minor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Stout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Isn't There a Post-Prohibition Porter?(15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Damian Dobbs–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 Gunny's Porter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Porter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Joel Cervantes–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Bailey Reyna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Pre-Prohibition Porter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3200400"/>
            <a:ext cx="5548936" cy="6771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Bierstadt" panose="020F0502020204030204" pitchFamily="34" charset="0"/>
              </a:rPr>
              <a:t>Raffle Time!</a:t>
            </a:r>
          </a:p>
        </p:txBody>
      </p:sp>
    </p:spTree>
    <p:extLst>
      <p:ext uri="{BB962C8B-B14F-4D97-AF65-F5344CB8AC3E}">
        <p14:creationId xmlns:p14="http://schemas.microsoft.com/office/powerpoint/2010/main" val="42816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Fake Sours Made by Cowards 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 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I'm Earl Gregg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Straight Sour Beer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Fake Sours Made by Cowards 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Huskies </a:t>
            </a:r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r>
              <a:rPr lang="en-US" sz="2800" b="1" dirty="0">
                <a:latin typeface="Bierstadt" panose="020F0502020204030204" pitchFamily="34" charset="0"/>
              </a:rPr>
              <a:t> In The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 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I'm Earl Gregg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Straight Sour Beer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Huskies </a:t>
            </a:r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r>
              <a:rPr lang="en-US" sz="2800" b="1" dirty="0">
                <a:latin typeface="Bierstadt" panose="020F0502020204030204" pitchFamily="34" charset="0"/>
              </a:rPr>
              <a:t> In The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Jeffrey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Wicked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Berliner </a:t>
            </a:r>
            <a:r>
              <a:rPr lang="en-US" sz="2800" b="1" dirty="0" err="1">
                <a:latin typeface="Bierstadt" panose="020F0502020204030204" pitchFamily="34" charset="0"/>
              </a:rPr>
              <a:t>Weisse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Fake Sours Made by Cowards 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 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I'm Earl Gregg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Straight Sour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Huskies </a:t>
            </a:r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r>
              <a:rPr lang="en-US" sz="2800" b="1" dirty="0">
                <a:latin typeface="Bierstadt" panose="020F0502020204030204" pitchFamily="34" charset="0"/>
              </a:rPr>
              <a:t> In The 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Gose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Fake Sours Made by Cowards (15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Jeffrey Oberlin–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Wicked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Berliner </a:t>
            </a:r>
            <a:r>
              <a:rPr lang="en-US" sz="2800" b="1" dirty="0" err="1">
                <a:latin typeface="Bierstadt" panose="020F0502020204030204" pitchFamily="34" charset="0"/>
              </a:rPr>
              <a:t>Weisse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Justin </a:t>
            </a:r>
            <a:r>
              <a:rPr lang="en-US" sz="2800" b="1" dirty="0" err="1">
                <a:latin typeface="Bierstadt" panose="020F0502020204030204" pitchFamily="34" charset="0"/>
              </a:rPr>
              <a:t>Lowen</a:t>
            </a:r>
            <a:r>
              <a:rPr lang="en-US" sz="2800" b="1" dirty="0">
                <a:latin typeface="Bierstadt" panose="020F0502020204030204" pitchFamily="34" charset="0"/>
              </a:rPr>
              <a:t> 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I'm Earl Gregg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Straight Sour Beer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Bloated Liver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932093"/>
            <a:ext cx="5548936" cy="9541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Shawn Cooper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80 Entries Judged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Bloated Liver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Tim Long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BJCP Certified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86 Entries Judged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52180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Shawn Cooper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80 Entries Judged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Tim Long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BJCP Certified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86 Entries Judged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Bloated Liver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52180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Shawn Cooper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80 Entries Judged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Aaron </a:t>
            </a:r>
            <a:r>
              <a:rPr lang="en-US" sz="2800" b="1" dirty="0" err="1">
                <a:latin typeface="Bierstadt" panose="020F0502020204030204" pitchFamily="34" charset="0"/>
              </a:rPr>
              <a:t>Shakocius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BJCP Certified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92 Entries Judged</a:t>
            </a:r>
          </a:p>
        </p:txBody>
      </p:sp>
    </p:spTree>
    <p:extLst>
      <p:ext uri="{BB962C8B-B14F-4D97-AF65-F5344CB8AC3E}">
        <p14:creationId xmlns:p14="http://schemas.microsoft.com/office/powerpoint/2010/main" val="10789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Real BOS (Biggest of Show)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–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Rylie's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Tim Long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BJCP Certified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86 Entries Judged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Bloated Liver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672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Aaron </a:t>
            </a:r>
            <a:r>
              <a:rPr lang="en-US" sz="2800" b="1" dirty="0" err="1">
                <a:latin typeface="Bierstadt" panose="020F0502020204030204" pitchFamily="34" charset="0"/>
              </a:rPr>
              <a:t>Shakocius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BJCP Certified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92 Entries Judged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5218093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Shawn Cooper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80 Entries Judged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Latex Lederhosen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Ron Barnes – Kansas City Bier Meisters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Snapes Redemption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Latex Lederhosen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Diet Dr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Leichtbier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Ron Barnes – Kansas City Bier Meisters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Snapes Redemption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Diet Dr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Leichtbier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Byron Bird– High Plains Drafters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Smuggler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Helles </a:t>
            </a:r>
            <a:r>
              <a:rPr lang="en-US" sz="2800" b="1" dirty="0" err="1">
                <a:latin typeface="Bierstadt" panose="020F0502020204030204" pitchFamily="34" charset="0"/>
              </a:rPr>
              <a:t>Exportbier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Latex Lederhosen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Ron Barnes – Kansas City Bier Meisters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Snapes Redemption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Ben </a:t>
            </a:r>
            <a:r>
              <a:rPr lang="en-US" sz="2800" b="1" dirty="0" err="1">
                <a:latin typeface="Bierstadt" panose="020F0502020204030204" pitchFamily="34" charset="0"/>
              </a:rPr>
              <a:t>Sencindiver</a:t>
            </a:r>
            <a:r>
              <a:rPr lang="en-US" sz="2800" b="1" dirty="0">
                <a:latin typeface="Bierstadt" panose="020F0502020204030204" pitchFamily="34" charset="0"/>
              </a:rPr>
              <a:t>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Diet Dr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Leichtbier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Latex Lederhosen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Byron Bird– High Plains Drafters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Smuggler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Helles </a:t>
            </a:r>
            <a:r>
              <a:rPr lang="en-US" sz="2800" b="1" dirty="0" err="1">
                <a:latin typeface="Bierstadt" panose="020F0502020204030204" pitchFamily="34" charset="0"/>
              </a:rPr>
              <a:t>Exportbier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Ron Barnes – Kansas City Bier Meisters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Snapes Redemption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German </a:t>
            </a:r>
            <a:r>
              <a:rPr lang="en-US" sz="2800" b="1" dirty="0" err="1">
                <a:latin typeface="Bierstadt" panose="020F0502020204030204" pitchFamily="34" charset="0"/>
              </a:rPr>
              <a:t>Pils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Pushing the Boundaries of Malt Complexity (Sponsored by the Brian Winter Foundation for Underprivileged Malt)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Terry Olinger – North Texas Homebrewers Association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My May Maibock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Pushing the Boundaries of Malt Complexity (Sponsored by the Brian Winter Foundation for Underprivileged Malt)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Stairway To Helles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Munich Helles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Terry Olinger – North Texas Homebrewers Association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My May Maibock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Stairway To Helles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Munich Helles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Pushing the Boundaries of Malt Complexity (Sponsored by the Brian Winter Foundation for Underprivileged Malt)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Terry Olinger – North Texas Homebrewers Association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My May Maibock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Stairway To Helles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Munich Helles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Pushing the Boundaries of Malt Complexity (Sponsored by the Brian Winter Foundation for Underprivileged Malt) (16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Terry Olinger – North Texas Homebrewers Association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My May Maibock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Helles Bock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is Like Your Heineken, Copenhagen... und Becks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Kevin Worthen–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CZ-75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Real BOS (Biggest of Show)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of the Tiger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–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Rylie's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is Like Your Heineken, Copenhagen... und Becks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Ava's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International Pale Lager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Kevin Worthen–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CZ-75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Ava's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International Pale Lager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Engine Pilsner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is Like Your Heineken, Copenhagen... und Becks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Kevin Worthen–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CZ-75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Ava's Lager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International Pale Lager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is Like Your Heineken, Copenhagen... und Becks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Engine Pilsner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Kevin Worthen–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CZ-75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Czech Premium Pale Lager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Brutha</a:t>
            </a:r>
            <a:r>
              <a:rPr lang="en-US" dirty="0"/>
              <a:t> </a:t>
            </a:r>
            <a:r>
              <a:rPr lang="en-US" dirty="0" err="1"/>
              <a:t>Theolonious</a:t>
            </a:r>
            <a:r>
              <a:rPr lang="en-US" dirty="0"/>
              <a:t>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Jeremy Hatfield–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Monk Blood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Dark Strong 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Brutha</a:t>
            </a:r>
            <a:r>
              <a:rPr lang="en-US" dirty="0"/>
              <a:t> </a:t>
            </a:r>
            <a:r>
              <a:rPr lang="en-US" dirty="0" err="1"/>
              <a:t>Theolonious</a:t>
            </a:r>
            <a:r>
              <a:rPr lang="en-US" dirty="0"/>
              <a:t>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Big Trouble In Little Belgium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Dubbel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Jeremy Hatfield–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Monk Blood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Dark Strong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Big Trouble In Little Belgium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Dubbel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Will Lovell 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Quandry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Strong Dark Ale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Brutha</a:t>
            </a:r>
            <a:r>
              <a:rPr lang="en-US" dirty="0"/>
              <a:t> </a:t>
            </a:r>
            <a:r>
              <a:rPr lang="en-US" dirty="0" err="1"/>
              <a:t>Theolonious</a:t>
            </a:r>
            <a:r>
              <a:rPr lang="en-US" dirty="0"/>
              <a:t>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Jeremy Hatfield–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Monk Blood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Dark Strong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870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Big Trouble In Little Belgium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Dubbel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Brutha</a:t>
            </a:r>
            <a:r>
              <a:rPr lang="en-US" dirty="0"/>
              <a:t> </a:t>
            </a:r>
            <a:r>
              <a:rPr lang="en-US" dirty="0" err="1"/>
              <a:t>Theolonious</a:t>
            </a:r>
            <a:r>
              <a:rPr lang="en-US" dirty="0"/>
              <a:t>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Will Lovell 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Quandry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Strong Dark 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Jeremy Hatfield–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Monk Blood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Dark Strong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3200400"/>
            <a:ext cx="5548936" cy="6771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Bierstadt" panose="020F0502020204030204" pitchFamily="34" charset="0"/>
              </a:rPr>
              <a:t>Raffle Time!</a:t>
            </a:r>
          </a:p>
        </p:txBody>
      </p:sp>
    </p:spTree>
    <p:extLst>
      <p:ext uri="{BB962C8B-B14F-4D97-AF65-F5344CB8AC3E}">
        <p14:creationId xmlns:p14="http://schemas.microsoft.com/office/powerpoint/2010/main" val="15344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Paler (and more American) than Markus' Thighs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Kyle Autry–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Pale Faced Warrior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Pale 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Paler (and more American) than Markus' Thighs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Properties Of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Blonde 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Kyle Autry–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Pale Faced Warrior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Pale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of the Tiger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Real BOS (Biggest of Show)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–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Rylie's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3453" y="2749659"/>
            <a:ext cx="5561556" cy="22467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Bullock,  James Cain, Philip </a:t>
            </a:r>
            <a:r>
              <a:rPr lang="en-US" sz="2800" b="1" dirty="0" err="1">
                <a:latin typeface="Bierstadt" panose="020F0502020204030204" pitchFamily="34" charset="0"/>
              </a:rPr>
              <a:t>MacIntyre</a:t>
            </a:r>
            <a:r>
              <a:rPr lang="en-US" sz="2800" b="1" dirty="0">
                <a:latin typeface="Bierstadt" panose="020F0502020204030204" pitchFamily="34" charset="0"/>
              </a:rPr>
              <a:t>- Bexar Brewers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These are the same beers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IPA</a:t>
            </a:r>
          </a:p>
        </p:txBody>
      </p:sp>
    </p:spTree>
    <p:extLst>
      <p:ext uri="{BB962C8B-B14F-4D97-AF65-F5344CB8AC3E}">
        <p14:creationId xmlns:p14="http://schemas.microsoft.com/office/powerpoint/2010/main" val="42938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Properties Of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Blonde Ale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Paler (and more American) than Markus' Thighs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Kyle Autry–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Pale Faced Warrior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Pale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Jeffrey Oberlin 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Mielikki</a:t>
            </a:r>
            <a:r>
              <a:rPr lang="en-US" sz="2800" b="1" dirty="0">
                <a:latin typeface="Bierstadt" panose="020F0502020204030204" pitchFamily="34" charset="0"/>
              </a:rPr>
              <a:t> Light Ale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Blonde Ale</a:t>
            </a:r>
          </a:p>
        </p:txBody>
      </p:sp>
    </p:spTree>
    <p:extLst>
      <p:ext uri="{BB962C8B-B14F-4D97-AF65-F5344CB8AC3E}">
        <p14:creationId xmlns:p14="http://schemas.microsoft.com/office/powerpoint/2010/main" val="17624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John Grady– Ale-ian Society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Properties Of Light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Blonde Ale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Paler (and more American) than Markus' Thighs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Jeffrey Oberlin 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Mielikki</a:t>
            </a:r>
            <a:r>
              <a:rPr lang="en-US" sz="2800" b="1" dirty="0">
                <a:latin typeface="Bierstadt" panose="020F0502020204030204" pitchFamily="34" charset="0"/>
              </a:rPr>
              <a:t> Light Ale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Blonde 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Kyle Autry–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Pale Faced Warrior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Pale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Ham and Spice and Everything Nice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 Rebel And A Rogue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Ham and Spice and Everything Nice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Spicester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Witbier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 Rebel And A Rogue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Spicester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Witbier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Ham and Spice and Everything Nice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 Rebel And A Rogue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</p:spTree>
    <p:extLst>
      <p:ext uri="{BB962C8B-B14F-4D97-AF65-F5344CB8AC3E}">
        <p14:creationId xmlns:p14="http://schemas.microsoft.com/office/powerpoint/2010/main" val="3559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Jimmy Lampman– NINJA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Spicester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Witbier</a:t>
            </a:r>
            <a:endParaRPr lang="en-US" sz="2800" b="1" dirty="0">
              <a:latin typeface="Bierstad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Ham and Spice and Everything Nice (17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Fritz </a:t>
            </a:r>
            <a:r>
              <a:rPr lang="en-US" sz="2800" b="1" dirty="0" err="1">
                <a:latin typeface="Bierstadt" panose="020F0502020204030204" pitchFamily="34" charset="0"/>
              </a:rPr>
              <a:t>Schanz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Wesley </a:t>
            </a:r>
            <a:r>
              <a:rPr lang="en-US" sz="2800" b="1" dirty="0" err="1">
                <a:latin typeface="Bierstadt" panose="020F0502020204030204" pitchFamily="34" charset="0"/>
              </a:rPr>
              <a:t>Kulcak</a:t>
            </a:r>
            <a:r>
              <a:rPr lang="en-US" sz="2800" b="1" dirty="0">
                <a:latin typeface="Bierstadt" panose="020F0502020204030204" pitchFamily="34" charset="0"/>
              </a:rPr>
              <a:t>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 Rebel And A Rogue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Roggenbier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Brown Beer (I Like it Hot)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Genero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Rocker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Brown Beer (I Like it Hot)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Leader Standing By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Genero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Rocker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Leader Standing By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Brown Beer (I Like it Hot)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Genero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Rocker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 -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Tea At The English Port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Porter</a:t>
            </a:r>
          </a:p>
        </p:txBody>
      </p:sp>
    </p:spTree>
    <p:extLst>
      <p:ext uri="{BB962C8B-B14F-4D97-AF65-F5344CB8AC3E}">
        <p14:creationId xmlns:p14="http://schemas.microsoft.com/office/powerpoint/2010/main" val="9168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Leader Standing By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Warm Brown Beer (I Like it Hot)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Jarrett Long &amp; John Bates -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Tea At The English Port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Porter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Genero Garza– Bexar Brewers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Red Rocker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Irish Red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29337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Jeffrey Oberlin -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of the Tiger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Real BOS (Biggest of Show) (21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149459"/>
            <a:ext cx="6437671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 Travis Bullock,  James Cain, Philip </a:t>
            </a:r>
            <a:r>
              <a:rPr lang="en-US" sz="2800" b="1" dirty="0" err="1">
                <a:latin typeface="Bierstadt" panose="020F0502020204030204" pitchFamily="34" charset="0"/>
              </a:rPr>
              <a:t>MacIntyre</a:t>
            </a:r>
            <a:r>
              <a:rPr lang="en-US" sz="2800" b="1" dirty="0">
                <a:latin typeface="Bierstadt" panose="020F0502020204030204" pitchFamily="34" charset="0"/>
              </a:rPr>
              <a:t>- Bexar Brewers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These are the same beers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IPA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 – NINJA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Rylie's Rye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Rye IPA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Happens in Bruges Stays in Bruges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Bantha</a:t>
            </a:r>
            <a:r>
              <a:rPr lang="en-US" sz="2800" b="1" dirty="0">
                <a:latin typeface="Bierstadt" panose="020B0004020202020204" pitchFamily="34" charset="0"/>
              </a:rPr>
              <a:t> Fodder Blond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Blonde 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Happens in Bruges Stays in Bruges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Luke, I Am Your </a:t>
            </a:r>
            <a:r>
              <a:rPr lang="en-US" sz="2800" b="1" dirty="0" err="1">
                <a:latin typeface="Bierstadt" panose="020F0502020204030204" pitchFamily="34" charset="0"/>
              </a:rPr>
              <a:t>Patersbier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Single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Bantha</a:t>
            </a:r>
            <a:r>
              <a:rPr lang="en-US" sz="2800" b="1" dirty="0">
                <a:latin typeface="Bierstadt" panose="020B0004020202020204" pitchFamily="34" charset="0"/>
              </a:rPr>
              <a:t> Fodder Blond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Blonde 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Luke, I Am Your </a:t>
            </a:r>
            <a:r>
              <a:rPr lang="en-US" sz="2800" b="1" dirty="0" err="1">
                <a:latin typeface="Bierstadt" panose="020F0502020204030204" pitchFamily="34" charset="0"/>
              </a:rPr>
              <a:t>Patersbier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Single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Happens in Bruges Stays in Bruges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Bantha</a:t>
            </a:r>
            <a:r>
              <a:rPr lang="en-US" sz="2800" b="1" dirty="0">
                <a:latin typeface="Bierstadt" panose="020B0004020202020204" pitchFamily="34" charset="0"/>
              </a:rPr>
              <a:t> Fodder Blond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Blonde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Brian Winter- Bexar Brewers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Glencrest</a:t>
            </a:r>
            <a:r>
              <a:rPr lang="en-US" sz="2800" b="1" dirty="0">
                <a:latin typeface="Bierstadt" panose="020F0502020204030204" pitchFamily="34" charset="0"/>
              </a:rPr>
              <a:t> Saison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Saison</a:t>
            </a:r>
          </a:p>
        </p:txBody>
      </p:sp>
    </p:spTree>
    <p:extLst>
      <p:ext uri="{BB962C8B-B14F-4D97-AF65-F5344CB8AC3E}">
        <p14:creationId xmlns:p14="http://schemas.microsoft.com/office/powerpoint/2010/main" val="5578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Luke, I Am Your </a:t>
            </a:r>
            <a:r>
              <a:rPr lang="en-US" sz="2800" b="1" dirty="0" err="1">
                <a:latin typeface="Bierstadt" panose="020F0502020204030204" pitchFamily="34" charset="0"/>
              </a:rPr>
              <a:t>Patersbier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Single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Happens in Bruges Stays in Bruges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Brian Winter- Bexar Brewers</a:t>
            </a:r>
          </a:p>
          <a:p>
            <a:pPr algn="ctr"/>
            <a:r>
              <a:rPr lang="en-US" sz="2800" b="1" dirty="0" err="1">
                <a:latin typeface="Bierstadt" panose="020F0502020204030204" pitchFamily="34" charset="0"/>
              </a:rPr>
              <a:t>Glencrest</a:t>
            </a:r>
            <a:r>
              <a:rPr lang="en-US" sz="2800" b="1" dirty="0">
                <a:latin typeface="Bierstadt" panose="020F0502020204030204" pitchFamily="34" charset="0"/>
              </a:rPr>
              <a:t> Saison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Saison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Shaun Huggins– San Antonio </a:t>
            </a:r>
            <a:r>
              <a:rPr lang="en-US" sz="2800" b="1" dirty="0" err="1">
                <a:latin typeface="Bierstadt" panose="020F0502020204030204" pitchFamily="34" charset="0"/>
              </a:rPr>
              <a:t>Cerveceros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 err="1">
                <a:latin typeface="Bierstadt" panose="020B0004020202020204" pitchFamily="34" charset="0"/>
              </a:rPr>
              <a:t>Bantha</a:t>
            </a:r>
            <a:r>
              <a:rPr lang="en-US" sz="2800" b="1" dirty="0">
                <a:latin typeface="Bierstadt" panose="020B0004020202020204" pitchFamily="34" charset="0"/>
              </a:rPr>
              <a:t> Fodder Blond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Belgian Blonde Ale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Strong European beers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Scooter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Strong European beers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724150"/>
            <a:ext cx="5715000" cy="18158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Bombshell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Barleywine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41D14-571E-D28B-959D-6E39EBA7482A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Scooter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18347-7917-D733-0CA2-531D4D58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6328" y1="33189" x2="46328" y2="33189"/>
                        <a14:foregroundMark x1="46868" y1="31027" x2="46868" y2="31027"/>
                        <a14:foregroundMark x1="47408" y1="27135" x2="47408" y2="27135"/>
                        <a14:foregroundMark x1="49568" y1="37946" x2="49568" y2="3794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BC797-C021-EA4D-AE35-F2901D5F8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1892" x2="49189" y2="51892"/>
                        <a14:foregroundMark x1="50090" y1="55315" x2="50090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1080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Bombshell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Barleywine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189" y1="50090" x2="49189" y2="50090"/>
                        <a14:foregroundMark x1="49189" y1="54955" x2="49189" y2="5495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F4FA5B-4CED-D059-4786-E2C095BC5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081" x2="47084" y2="33081"/>
                        <a14:foregroundMark x1="47192" y1="30378" x2="47192" y2="30378"/>
                        <a14:foregroundMark x1="46868" y1="27568" x2="46868" y2="27568"/>
                        <a14:foregroundMark x1="50000" y1="39676" x2="50000" y2="3967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Strong European beers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Scooter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009" y1="50270" x2="49009" y2="50270"/>
                        <a14:foregroundMark x1="49189" y1="54414" x2="49189" y2="54414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2749659"/>
            <a:ext cx="5853209" cy="13849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Travis </a:t>
            </a:r>
            <a:r>
              <a:rPr lang="en-US" sz="2800" b="1" dirty="0" err="1">
                <a:latin typeface="Bierstadt" panose="020F0502020204030204" pitchFamily="34" charset="0"/>
              </a:rPr>
              <a:t>Combel</a:t>
            </a:r>
            <a:r>
              <a:rPr lang="en-US" sz="2800" b="1" dirty="0">
                <a:latin typeface="Bierstadt" panose="020F0502020204030204" pitchFamily="34" charset="0"/>
              </a:rPr>
              <a:t> - CHAMPS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Zek's Porter AF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</p:spTree>
    <p:extLst>
      <p:ext uri="{BB962C8B-B14F-4D97-AF65-F5344CB8AC3E}">
        <p14:creationId xmlns:p14="http://schemas.microsoft.com/office/powerpoint/2010/main" val="16375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7BB164-16D2-AAEC-A127-C5212640CD0A}"/>
              </a:ext>
            </a:extLst>
          </p:cNvPr>
          <p:cNvSpPr txBox="1"/>
          <p:nvPr/>
        </p:nvSpPr>
        <p:spPr>
          <a:xfrm>
            <a:off x="1828800" y="31242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2</a:t>
            </a:r>
            <a:r>
              <a:rPr lang="en-US" sz="2800" b="1" baseline="30000" dirty="0">
                <a:latin typeface="Bierstadt" panose="020F0502020204030204" pitchFamily="34" charset="0"/>
              </a:rPr>
              <a:t>nd</a:t>
            </a:r>
            <a:r>
              <a:rPr lang="en-US" sz="2800" b="1" dirty="0">
                <a:latin typeface="Bierstadt" panose="020F0502020204030204" pitchFamily="34" charset="0"/>
              </a:rPr>
              <a:t> –   Travis Cherry– Bay Area </a:t>
            </a:r>
            <a:r>
              <a:rPr lang="en-US" sz="2800" b="1" dirty="0" err="1">
                <a:latin typeface="Bierstadt" panose="020F0502020204030204" pitchFamily="34" charset="0"/>
              </a:rPr>
              <a:t>Mashtronauts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Bombshell Barleywine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English Barleywine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Strong European beers (18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1358205"/>
            <a:ext cx="6437671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1</a:t>
            </a:r>
            <a:r>
              <a:rPr lang="en-US" sz="2800" b="1" baseline="30000" dirty="0">
                <a:latin typeface="Bierstadt" panose="020F0502020204030204" pitchFamily="34" charset="0"/>
              </a:rPr>
              <a:t>st</a:t>
            </a:r>
            <a:r>
              <a:rPr lang="en-US" sz="2800" b="1" dirty="0">
                <a:latin typeface="Bierstadt" panose="020F0502020204030204" pitchFamily="34" charset="0"/>
              </a:rPr>
              <a:t> –   Travis </a:t>
            </a:r>
            <a:r>
              <a:rPr lang="en-US" sz="2800" b="1" dirty="0" err="1">
                <a:latin typeface="Bierstadt" panose="020F0502020204030204" pitchFamily="34" charset="0"/>
              </a:rPr>
              <a:t>Combel</a:t>
            </a:r>
            <a:r>
              <a:rPr lang="en-US" sz="2800" b="1" dirty="0">
                <a:latin typeface="Bierstadt" panose="020F0502020204030204" pitchFamily="34" charset="0"/>
              </a:rPr>
              <a:t> - CHAMPS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Zek's Porter AF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95F5D-5092-A551-1E3E-5CC96B32A1F9}"/>
              </a:ext>
            </a:extLst>
          </p:cNvPr>
          <p:cNvSpPr txBox="1"/>
          <p:nvPr/>
        </p:nvSpPr>
        <p:spPr>
          <a:xfrm>
            <a:off x="1828800" y="4889152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Jeffrey Oberlin– NINJA</a:t>
            </a:r>
          </a:p>
          <a:p>
            <a:pPr algn="ctr"/>
            <a:r>
              <a:rPr lang="en-US" sz="2800" b="1" dirty="0">
                <a:latin typeface="Bierstadt" panose="020B0004020202020204" pitchFamily="34" charset="0"/>
              </a:rPr>
              <a:t>Scooter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Baltic Porter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C36157-1BB8-A0F7-D5D1-2C56E3526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50270" y1="51351" x2="50270" y2="51351"/>
                        <a14:foregroundMark x1="51712" y1="57477" x2="51712" y2="5747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57200" y="5003068"/>
            <a:ext cx="1781769" cy="146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3ED3FA-EA11-5B62-7CC6-67CBC7C7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8468" y1="51712" x2="48468" y2="51712"/>
                        <a14:foregroundMark x1="50991" y1="56216" x2="50991" y2="56216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431882" y="3175000"/>
            <a:ext cx="1781769" cy="1461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328B8-F68C-40FE-890D-020AEE484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D7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9730" y1="49550" x2="49730" y2="49550"/>
                        <a14:foregroundMark x1="50811" y1="55315" x2="50811" y2="55315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504231" y="1311372"/>
            <a:ext cx="1781769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Actually Strong Beers (America, Fuck Yeah!) (27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0603" y="252105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HM –   Jarrett Long &amp; John Bates– Horsemen of the </a:t>
            </a:r>
            <a:r>
              <a:rPr lang="en-US" sz="2800" b="1" dirty="0" err="1">
                <a:latin typeface="Bierstadt" panose="020F0502020204030204" pitchFamily="34" charset="0"/>
              </a:rPr>
              <a:t>Hopocalypse</a:t>
            </a:r>
            <a:endParaRPr lang="en-US" sz="2800" b="1" dirty="0">
              <a:latin typeface="Bierstadt" panose="020F0502020204030204" pitchFamily="34" charset="0"/>
            </a:endParaRP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Imperial Empire 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Imperial Stout</a:t>
            </a:r>
          </a:p>
        </p:txBody>
      </p:sp>
    </p:spTree>
    <p:extLst>
      <p:ext uri="{BB962C8B-B14F-4D97-AF65-F5344CB8AC3E}">
        <p14:creationId xmlns:p14="http://schemas.microsoft.com/office/powerpoint/2010/main" val="25305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Actually Strong Beers (America, Fuck Yeah!) (27 Entries)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271" y="3657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0935" y="2624049"/>
            <a:ext cx="5548936" cy="18158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shade val="30000"/>
                  <a:satMod val="115000"/>
                </a:schemeClr>
              </a:gs>
              <a:gs pos="50000">
                <a:schemeClr val="tx1">
                  <a:lumMod val="85000"/>
                  <a:shade val="67500"/>
                  <a:satMod val="115000"/>
                </a:schemeClr>
              </a:gs>
              <a:gs pos="100000">
                <a:schemeClr val="tx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ierstadt" panose="020F0502020204030204" pitchFamily="34" charset="0"/>
              </a:rPr>
              <a:t>3</a:t>
            </a:r>
            <a:r>
              <a:rPr lang="en-US" sz="2800" b="1" baseline="30000" dirty="0">
                <a:latin typeface="Bierstadt" panose="020F0502020204030204" pitchFamily="34" charset="0"/>
              </a:rPr>
              <a:t>rd</a:t>
            </a:r>
            <a:r>
              <a:rPr lang="en-US" sz="2800" b="1" dirty="0">
                <a:latin typeface="Bierstadt" panose="020F0502020204030204" pitchFamily="34" charset="0"/>
              </a:rPr>
              <a:t> –   Eric Heinz &amp; Kyle Autry– NINJA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Fat man</a:t>
            </a:r>
          </a:p>
          <a:p>
            <a:pPr algn="ctr"/>
            <a:r>
              <a:rPr lang="en-US" sz="2800" b="1" dirty="0">
                <a:latin typeface="Bierstadt" panose="020F0502020204030204" pitchFamily="34" charset="0"/>
              </a:rPr>
              <a:t>American Barleywine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D4D5-C98B-0916-66F4-1C408DDD3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D7F3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6" y1="14444" x2="48806" y2="14444"/>
                        <a14:foregroundMark x1="50194" y1="21083" x2="50194" y2="21083"/>
                        <a14:foregroundMark x1="29806" y1="51889" x2="29806" y2="51889"/>
                        <a14:foregroundMark x1="29306" y1="47528" x2="29306" y2="47528"/>
                        <a14:foregroundMark x1="61694" y1="50306" x2="61694" y2="50306"/>
                        <a14:foregroundMark x1="68806" y1="47611" x2="68806" y2="47611"/>
                        <a14:foregroundMark x1="48417" y1="50111" x2="48417" y2="50111"/>
                        <a14:foregroundMark x1="47417" y1="71083" x2="47417" y2="71083"/>
                        <a14:foregroundMark x1="47417" y1="68417" x2="47417" y2="68417"/>
                        <a14:foregroundMark x1="47417" y1="65750" x2="47417" y2="65750"/>
                        <a14:foregroundMark x1="34167" y1="50111" x2="34167" y2="50111"/>
                        <a14:foregroundMark x1="48722" y1="35556" x2="48722" y2="35556"/>
                        <a14:foregroundMark x1="49306" y1="28917" x2="49306" y2="28917"/>
                        <a14:foregroundMark x1="47084" y1="33730" x2="47084" y2="33730"/>
                        <a14:foregroundMark x1="46868" y1="31135" x2="46868" y2="31135"/>
                        <a14:foregroundMark x1="47084" y1="27459" x2="47084" y2="27459"/>
                        <a14:foregroundMark x1="50540" y1="39027" x2="50540" y2="39027"/>
                        <a14:backgroundMark x1="48417" y1="12472" x2="48417" y2="12472"/>
                        <a14:backgroundMark x1="48111" y1="14861" x2="48111" y2="14861"/>
                        <a14:backgroundMark x1="49194" y1="50111" x2="49194" y2="50111"/>
                        <a14:backgroundMark x1="48806" y1="13444" x2="48806" y2="1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8317" r="10396" b="18317"/>
          <a:stretch/>
        </p:blipFill>
        <p:spPr>
          <a:xfrm>
            <a:off x="228600" y="2209800"/>
            <a:ext cx="2971800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24704-864E-CAA7-171F-1F08247B6042}"/>
              </a:ext>
            </a:extLst>
          </p:cNvPr>
          <p:cNvSpPr txBox="1"/>
          <p:nvPr/>
        </p:nvSpPr>
        <p:spPr>
          <a:xfrm>
            <a:off x="1866900" y="571357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ierstadt" panose="020F0502020204030204" pitchFamily="34" charset="0"/>
              </a:rPr>
              <a:t>HM –   Jarrett Long &amp; John Bates– Horsemen of the </a:t>
            </a:r>
            <a:r>
              <a:rPr lang="en-US" sz="1800" b="1" dirty="0" err="1">
                <a:latin typeface="Bierstadt" panose="020F0502020204030204" pitchFamily="34" charset="0"/>
              </a:rPr>
              <a:t>Hopocalypse</a:t>
            </a:r>
            <a:endParaRPr lang="en-US" sz="1800" b="1" dirty="0">
              <a:latin typeface="Bierstadt" panose="020F0502020204030204" pitchFamily="34" charset="0"/>
            </a:endParaRP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Empire </a:t>
            </a:r>
          </a:p>
          <a:p>
            <a:pPr algn="ctr"/>
            <a:r>
              <a:rPr lang="en-US" sz="1800" b="1" dirty="0">
                <a:latin typeface="Bierstadt" panose="020F0502020204030204" pitchFamily="34" charset="0"/>
              </a:rPr>
              <a:t>Imperial Stout</a:t>
            </a:r>
          </a:p>
        </p:txBody>
      </p:sp>
    </p:spTree>
    <p:extLst>
      <p:ext uri="{BB962C8B-B14F-4D97-AF65-F5344CB8AC3E}">
        <p14:creationId xmlns:p14="http://schemas.microsoft.com/office/powerpoint/2010/main" val="6300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26157</TotalTime>
  <Words>5414</Words>
  <Application>Microsoft Office PowerPoint</Application>
  <PresentationFormat>On-screen Show (4:3)</PresentationFormat>
  <Paragraphs>1062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0" baseType="lpstr">
      <vt:lpstr>Arial</vt:lpstr>
      <vt:lpstr>Bierstadt</vt:lpstr>
      <vt:lpstr>Calibri</vt:lpstr>
      <vt:lpstr>Century Gothic</vt:lpstr>
      <vt:lpstr>Mesh</vt:lpstr>
      <vt:lpstr>PowerPoint Presentation</vt:lpstr>
      <vt:lpstr>I Can’t believe it’s not fruit (13 Entries)</vt:lpstr>
      <vt:lpstr>I can’t believe it’s not fruit (13 Entries)</vt:lpstr>
      <vt:lpstr>I Can’t believe it’s not fruit (13 Entries)</vt:lpstr>
      <vt:lpstr>I Can’t believe it’s not fruit (13 Entries)</vt:lpstr>
      <vt:lpstr>The Real BOS (Biggest of Show) (21 Entries)</vt:lpstr>
      <vt:lpstr>The Real BOS (Biggest of Show) (21 Entries)</vt:lpstr>
      <vt:lpstr>The Real BOS (Biggest of Show) (21 Entries)</vt:lpstr>
      <vt:lpstr>The Real BOS (Biggest of Show) (21 Entries)</vt:lpstr>
      <vt:lpstr>Saving money on yeast (9 Entries)</vt:lpstr>
      <vt:lpstr>Saving money on yeast (9 Entries)</vt:lpstr>
      <vt:lpstr>Saving money on yeast (9 Entries)</vt:lpstr>
      <vt:lpstr>Saving money on yeast (9 Entries)</vt:lpstr>
      <vt:lpstr>You spicy b (10 Entries)</vt:lpstr>
      <vt:lpstr>You spicy b (10 Entries)</vt:lpstr>
      <vt:lpstr>You spicy b (10 Entries)</vt:lpstr>
      <vt:lpstr>You spicy b (10 Entries)</vt:lpstr>
      <vt:lpstr>You fruity b (12 Entries)</vt:lpstr>
      <vt:lpstr>You fruity b (12 Entries)</vt:lpstr>
      <vt:lpstr>You fruity b (12 Entries)</vt:lpstr>
      <vt:lpstr>You fruity b (12 Entries)</vt:lpstr>
      <vt:lpstr>You fruity b (12 Entries)</vt:lpstr>
      <vt:lpstr>Traditional and Polyamorous Mead (12 Entries)</vt:lpstr>
      <vt:lpstr>Traditional and Polyamorous Mead (12 Entries)</vt:lpstr>
      <vt:lpstr>Traditional and Polyamorous Mead (12 Entries)</vt:lpstr>
      <vt:lpstr>Traditional and Polyamorous Mead (12 Entries)</vt:lpstr>
      <vt:lpstr>PowerPoint Presentation</vt:lpstr>
      <vt:lpstr>Squeeze Me Like You Mean It (12 Entries)</vt:lpstr>
      <vt:lpstr>Squeeze Me Like You Mean It (12 Entries)</vt:lpstr>
      <vt:lpstr>Squeeze Me Like You Mean It (12 Entries)</vt:lpstr>
      <vt:lpstr>Squeeze Me Like You Mean It (12 Entries)</vt:lpstr>
      <vt:lpstr>RoboCider (12 Entries)</vt:lpstr>
      <vt:lpstr>RoboCider (12 Entries)</vt:lpstr>
      <vt:lpstr>RoboCider (12 Entries)</vt:lpstr>
      <vt:lpstr>RoboCider (12 Entries)</vt:lpstr>
      <vt:lpstr>Smokey and the Band-aid 2: phenolic boogaloo (12 Entries)</vt:lpstr>
      <vt:lpstr>Smokey and the Band-aid 2: phenolic boogaloo (12 Entries)</vt:lpstr>
      <vt:lpstr>Smokey and the Band-aid 2: phenolic boogaloo (12 Entries)</vt:lpstr>
      <vt:lpstr>Smokey and the Band-aid 2: phenolic boogaloo (12 Entries)</vt:lpstr>
      <vt:lpstr>A Little Bit of Diacetyl Makes it Taste Fresh...(13 Entries)</vt:lpstr>
      <vt:lpstr>A Little Bit of Diacetyl Makes it Taste Fresh...(13 Entries)</vt:lpstr>
      <vt:lpstr>A Little Bit of Diacetyl Makes it Taste Fresh...(13 Entries)</vt:lpstr>
      <vt:lpstr>A Little Bit of Diacetyl Makes it Taste Fresh...(13 Entries)</vt:lpstr>
      <vt:lpstr>Get Your Hands off Me Lucky Stouts (14 Entries)</vt:lpstr>
      <vt:lpstr>Get Your Hands off Me Lucky Stouts (14 Entries)</vt:lpstr>
      <vt:lpstr>Get Your Hands off Me Lucky Stouts (14 Entries)</vt:lpstr>
      <vt:lpstr>Get Your Hands off Me Lucky Stouts (14 Entries)</vt:lpstr>
      <vt:lpstr>Why Isn't There a Post-Prohibition Porter?(15 Entries)</vt:lpstr>
      <vt:lpstr>Why Isn't There a Post-Prohibition Porter?(15 Entries)</vt:lpstr>
      <vt:lpstr>Why Isn't There a Post-Prohibition Porter?(15 Entries)</vt:lpstr>
      <vt:lpstr>Why Isn't There a Post-Prohibition Porter?(15 Entries)</vt:lpstr>
      <vt:lpstr>PowerPoint Presentation</vt:lpstr>
      <vt:lpstr>Fake Sours Made by Cowards (15 Entries)</vt:lpstr>
      <vt:lpstr>Fake Sours Made by Cowards (15 Entries)</vt:lpstr>
      <vt:lpstr>Fake Sours Made by Cowards (15 Entries)</vt:lpstr>
      <vt:lpstr>Fake Sours Made by Cowards (15 Entries)</vt:lpstr>
      <vt:lpstr>Bloated Liver</vt:lpstr>
      <vt:lpstr>Bloated Liver</vt:lpstr>
      <vt:lpstr>Bloated Liver</vt:lpstr>
      <vt:lpstr>Bloated Liver</vt:lpstr>
      <vt:lpstr>Latex Lederhosen (16 Entries)</vt:lpstr>
      <vt:lpstr>Latex Lederhosen (16 Entries)</vt:lpstr>
      <vt:lpstr>Latex Lederhosen (16 Entries)</vt:lpstr>
      <vt:lpstr>Latex Lederhosen (16 Entries)</vt:lpstr>
      <vt:lpstr>Pushing the Boundaries of Malt Complexity (Sponsored by the Brian Winter Foundation for Underprivileged Malt) (16 Entries)</vt:lpstr>
      <vt:lpstr>Pushing the Boundaries of Malt Complexity (Sponsored by the Brian Winter Foundation for Underprivileged Malt) (16 Entries)</vt:lpstr>
      <vt:lpstr>Pushing the Boundaries of Malt Complexity (Sponsored by the Brian Winter Foundation for Underprivileged Malt) (16 Entries)</vt:lpstr>
      <vt:lpstr>Pushing the Boundaries of Malt Complexity (Sponsored by the Brian Winter Foundation for Underprivileged Malt) (16 Entries)</vt:lpstr>
      <vt:lpstr>This is Like Your Heineken, Copenhagen... und Becks (17 Entries)</vt:lpstr>
      <vt:lpstr>This is Like Your Heineken, Copenhagen... und Becks (17 Entries)</vt:lpstr>
      <vt:lpstr>This is Like Your Heineken, Copenhagen... und Becks (17 Entries)</vt:lpstr>
      <vt:lpstr>This is Like Your Heineken, Copenhagen... und Becks (17 Entries)</vt:lpstr>
      <vt:lpstr>Brutha Theolonious (17 Entries)</vt:lpstr>
      <vt:lpstr>Brutha Theolonious (17 Entries)</vt:lpstr>
      <vt:lpstr>Brutha Theolonious (17 Entries)</vt:lpstr>
      <vt:lpstr>Brutha Theolonious (17 Entries)</vt:lpstr>
      <vt:lpstr>PowerPoint Presentation</vt:lpstr>
      <vt:lpstr>Paler (and more American) than Markus' Thighs (17 Entries)</vt:lpstr>
      <vt:lpstr>Paler (and more American) than Markus' Thighs (17 Entries)</vt:lpstr>
      <vt:lpstr>Paler (and more American) than Markus' Thighs (17 Entries)</vt:lpstr>
      <vt:lpstr>Paler (and more American) than Markus' Thighs (17 Entries)</vt:lpstr>
      <vt:lpstr>Ham and Spice and Everything Nice (17 Entries)</vt:lpstr>
      <vt:lpstr>Ham and Spice and Everything Nice (17 Entries)</vt:lpstr>
      <vt:lpstr>Ham and Spice and Everything Nice (17 Entries)</vt:lpstr>
      <vt:lpstr>Ham and Spice and Everything Nice (17 Entries)</vt:lpstr>
      <vt:lpstr>Warm Brown Beer (I Like it Hot) (18 Entries)</vt:lpstr>
      <vt:lpstr>Warm Brown Beer (I Like it Hot) (18 Entries)</vt:lpstr>
      <vt:lpstr>Warm Brown Beer (I Like it Hot) (18 Entries)</vt:lpstr>
      <vt:lpstr>Warm Brown Beer (I Like it Hot) (18 Entries)</vt:lpstr>
      <vt:lpstr>What Happens in Bruges Stays in Bruges (18 Entries)</vt:lpstr>
      <vt:lpstr>What Happens in Bruges Stays in Bruges (18 Entries)</vt:lpstr>
      <vt:lpstr>What Happens in Bruges Stays in Bruges (18 Entries)</vt:lpstr>
      <vt:lpstr>What Happens in Bruges Stays in Bruges (18 Entries)</vt:lpstr>
      <vt:lpstr>Strong European beers (18 Entries)</vt:lpstr>
      <vt:lpstr>Strong European beers (18 Entries)</vt:lpstr>
      <vt:lpstr>Strong European beers (18 Entries)</vt:lpstr>
      <vt:lpstr>Strong European beers (18 Entries)</vt:lpstr>
      <vt:lpstr>The Actually Strong Beers (America, Fuck Yeah!) (27 Entries)</vt:lpstr>
      <vt:lpstr>The Actually Strong Beers (America, Fuck Yeah!) (27 Entries)</vt:lpstr>
      <vt:lpstr>The Actually Strong Beers (America, Fuck Yeah!) (27 Entries)</vt:lpstr>
      <vt:lpstr>The Actually Strong Beers (America, Fuck Yeah!) (27 Entries)</vt:lpstr>
      <vt:lpstr>The Actually Strong Beers (America, Fuck Yeah!) (27 Entries)</vt:lpstr>
      <vt:lpstr>PowerPoint Presentation</vt:lpstr>
      <vt:lpstr>Is Peanut Butter a Spice? (19 Entries)</vt:lpstr>
      <vt:lpstr>Is Peanut Butter a Spice? (19 Entries)</vt:lpstr>
      <vt:lpstr>Is Peanut Butter a Spice? (19 Entries)</vt:lpstr>
      <vt:lpstr>Is Peanut Butter a Spice? (19 Entries)</vt:lpstr>
      <vt:lpstr>Put on the Schmutzli Outfit and Tell Me You Love Me (19 Entries)</vt:lpstr>
      <vt:lpstr>Put on the Schmutzli Outfit and Tell Me You Love Me (19 Entries)</vt:lpstr>
      <vt:lpstr>Put on the Schmutzli Outfit and Tell Me You Love Me (19 Entries)</vt:lpstr>
      <vt:lpstr>Put on the Schmutzli Outfit and Tell Me You Love Me (19 Entries)</vt:lpstr>
      <vt:lpstr>Put on the Schmutzli Outfit and Tell Me You Love Me (19 Entries)</vt:lpstr>
      <vt:lpstr>Bitter (lol) European Beers (19 Entries)</vt:lpstr>
      <vt:lpstr>Bitter (lol) European Beers (19 Entries)</vt:lpstr>
      <vt:lpstr>Bitter (lol) European Beers (19 Entries)</vt:lpstr>
      <vt:lpstr>Bitter (lol) European Beers (19 Entries)</vt:lpstr>
      <vt:lpstr>Bitter (lol) European Beers (19 Entries)</vt:lpstr>
      <vt:lpstr>Why is Biere de Garde in This Category? (21 Entries)</vt:lpstr>
      <vt:lpstr>Why is Biere de Garde in This Category? (21 Entries)</vt:lpstr>
      <vt:lpstr>Why is Biere de Garde in This Category? (21 Entries)</vt:lpstr>
      <vt:lpstr>Why is Biere de Garde in This Category? (21 Entries)</vt:lpstr>
      <vt:lpstr>Why is Biere de Garde in This Category? (21 Entries)</vt:lpstr>
      <vt:lpstr>Brown Beer (That is All) (22 Entries)</vt:lpstr>
      <vt:lpstr>Brown Beer (That is All) (22 Entries)</vt:lpstr>
      <vt:lpstr>Brown Beer (That is All) (22 Entries)</vt:lpstr>
      <vt:lpstr>Brown Beer (That is All) (22 Entries)</vt:lpstr>
      <vt:lpstr>Brown Beer (That is All) (22 Entries)</vt:lpstr>
      <vt:lpstr>My Name is Kid Rock! (Sponsored by Bud Light) (26 Entries)</vt:lpstr>
      <vt:lpstr>My Name is Kid Rock! (Sponsored by Bud Light) (26 Entries)</vt:lpstr>
      <vt:lpstr>My Name is Kid Rock! (Sponsored by Bud Light) (26 Entries)</vt:lpstr>
      <vt:lpstr>My Name is Kid Rock! (Sponsored by Bud Light) (26 Entries)</vt:lpstr>
      <vt:lpstr>Special Thanks</vt:lpstr>
      <vt:lpstr>Thank you to all of our sponsors</vt:lpstr>
      <vt:lpstr>BEST OF SHOW</vt:lpstr>
      <vt:lpstr>THANK YOU FOR SUPPORTING  THE ALAMO CITY CERVEZA FEST!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</dc:creator>
  <cp:lastModifiedBy>James Cain</cp:lastModifiedBy>
  <cp:revision>358</cp:revision>
  <dcterms:created xsi:type="dcterms:W3CDTF">2015-04-11T03:03:49Z</dcterms:created>
  <dcterms:modified xsi:type="dcterms:W3CDTF">2024-09-14T17:27:43Z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dd209e-37c4-4e15-ab1b-f9befe71def1_Enabled">
    <vt:lpwstr>true</vt:lpwstr>
  </property>
  <property fmtid="{D5CDD505-2E9C-101B-9397-08002B2CF9AE}" pid="3" name="MSIP_Label_6add209e-37c4-4e15-ab1b-f9befe71def1_SetDate">
    <vt:lpwstr>2024-09-09T01:22:46Z</vt:lpwstr>
  </property>
  <property fmtid="{D5CDD505-2E9C-101B-9397-08002B2CF9AE}" pid="4" name="MSIP_Label_6add209e-37c4-4e15-ab1b-f9befe71def1_Method">
    <vt:lpwstr>Standard</vt:lpwstr>
  </property>
  <property fmtid="{D5CDD505-2E9C-101B-9397-08002B2CF9AE}" pid="5" name="MSIP_Label_6add209e-37c4-4e15-ab1b-f9befe71def1_Name">
    <vt:lpwstr>G_MIP_Confidential_Exception</vt:lpwstr>
  </property>
  <property fmtid="{D5CDD505-2E9C-101B-9397-08002B2CF9AE}" pid="6" name="MSIP_Label_6add209e-37c4-4e15-ab1b-f9befe71def1_SiteId">
    <vt:lpwstr>69405920-b673-4f7c-8845-e124e9d08af2</vt:lpwstr>
  </property>
  <property fmtid="{D5CDD505-2E9C-101B-9397-08002B2CF9AE}" pid="7" name="MSIP_Label_6add209e-37c4-4e15-ab1b-f9befe71def1_ActionId">
    <vt:lpwstr>01d67f8f-10af-4ed2-a910-abe760fbe399</vt:lpwstr>
  </property>
  <property fmtid="{D5CDD505-2E9C-101B-9397-08002B2CF9AE}" pid="8" name="MSIP_Label_6add209e-37c4-4e15-ab1b-f9befe71def1_ContentBits">
    <vt:lpwstr>0</vt:lpwstr>
  </property>
</Properties>
</file>